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6" r:id="rId81"/>
    <p:sldId id="331" r:id="rId82"/>
    <p:sldId id="332" r:id="rId83"/>
    <p:sldId id="333" r:id="rId84"/>
    <p:sldId id="334" r:id="rId85"/>
    <p:sldId id="335"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en/software" TargetMode="Externa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6913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0481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7690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66434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 üçün kod yazmaq məqsədi ilə </a:t>
            </a:r>
            <a:r>
              <a:rPr lang="az-Latn-AZ" sz="1400" b="1">
                <a:solidFill>
                  <a:srgbClr val="FF0000"/>
                </a:solidFill>
              </a:rPr>
              <a:t>ARDUİNO İDE </a:t>
            </a:r>
            <a:r>
              <a:rPr lang="az-Latn-AZ" sz="1400"/>
              <a:t>qurmaq lazımdır. Arduino IDE Arduino üçün yazı yazdığın və onu lövhəyə (board-a) göndərdiyin proqramdır. </a:t>
            </a:r>
            <a:r>
              <a:rPr lang="az-Latn-AZ" sz="1400">
                <a:hlinkClick r:id="rId2"/>
              </a:rPr>
              <a:t>https://www.arduino.cc/en/software</a:t>
            </a:r>
            <a:endParaRPr lang="az-Latn-AZ" sz="1400"/>
          </a:p>
          <a:p>
            <a:endParaRPr lang="az-Latn-AZ" sz="1400"/>
          </a:p>
          <a:p>
            <a:endParaRPr lang="az-Latn-AZ" sz="1400"/>
          </a:p>
          <a:p>
            <a:r>
              <a:rPr lang="en-US" sz="1400"/>
              <a:t>Arduino IDE kompüterdə açılan bir proqramdır. Bu proqramda sən Arduino-ya nə etsin deyə yazı (kod) yazırsan.</a:t>
            </a:r>
            <a:endParaRPr lang="az-Latn-AZ" sz="1400"/>
          </a:p>
          <a:p>
            <a:endParaRPr lang="az-Latn-AZ" sz="1400"/>
          </a:p>
          <a:p>
            <a:r>
              <a:rPr lang="en-US" sz="1400"/>
              <a:t>Məsələn:</a:t>
            </a:r>
            <a:endParaRPr lang="az-Latn-AZ" sz="1400"/>
          </a:p>
          <a:p>
            <a:pPr marL="742950" lvl="1" indent="-285750">
              <a:lnSpc>
                <a:spcPct val="150000"/>
              </a:lnSpc>
              <a:buFont typeface="Wingdings" panose="05000000000000000000" pitchFamily="2" charset="2"/>
              <a:buChar char="q"/>
            </a:pPr>
            <a:r>
              <a:rPr lang="en-US" sz="1400"/>
              <a:t>LED yandırıb-söndürə bilərsən</a:t>
            </a:r>
          </a:p>
          <a:p>
            <a:pPr marL="742950" lvl="1" indent="-285750">
              <a:lnSpc>
                <a:spcPct val="150000"/>
              </a:lnSpc>
              <a:buFont typeface="Wingdings" panose="05000000000000000000" pitchFamily="2" charset="2"/>
              <a:buChar char="q"/>
            </a:pPr>
            <a:r>
              <a:rPr lang="en-US" sz="1400"/>
              <a:t>Motorun sürətini dəyişə bilərsən</a:t>
            </a:r>
          </a:p>
          <a:p>
            <a:pPr marL="742950" lvl="1" indent="-285750">
              <a:lnSpc>
                <a:spcPct val="150000"/>
              </a:lnSpc>
              <a:buFont typeface="Wingdings" panose="05000000000000000000" pitchFamily="2" charset="2"/>
              <a:buChar char="q"/>
            </a:pPr>
            <a:r>
              <a:rPr lang="en-US" sz="1400"/>
              <a:t>Sensorlardan məlumat oxuya bilərsən</a:t>
            </a:r>
          </a:p>
          <a:p>
            <a:pPr marL="742950" lvl="1" indent="-285750">
              <a:lnSpc>
                <a:spcPct val="150000"/>
              </a:lnSpc>
              <a:buFont typeface="Wingdings" panose="05000000000000000000" pitchFamily="2" charset="2"/>
              <a:buChar char="q"/>
            </a:pPr>
            <a:r>
              <a:rPr lang="en-US" sz="1400"/>
              <a:t>Ekrana yazı çıxara bilərsən</a:t>
            </a:r>
          </a:p>
          <a:p>
            <a:pPr marL="742950" lvl="1" indent="-285750">
              <a:lnSpc>
                <a:spcPct val="150000"/>
              </a:lnSpc>
              <a:buFont typeface="Wingdings" panose="05000000000000000000" pitchFamily="2" charset="2"/>
              <a:buChar char="q"/>
            </a:pPr>
            <a:r>
              <a:rPr lang="en-US" sz="1400"/>
              <a:t>SD karta məlumat yaza bilərsən</a:t>
            </a:r>
            <a:endParaRPr lang="az-Latn-AZ" sz="1400"/>
          </a:p>
          <a:p>
            <a:pPr marL="742950" lvl="1" indent="-285750">
              <a:lnSpc>
                <a:spcPct val="150000"/>
              </a:lnSpc>
              <a:buFont typeface="Wingdings" panose="05000000000000000000" pitchFamily="2" charset="2"/>
              <a:buChar char="q"/>
            </a:pPr>
            <a:r>
              <a:rPr lang="az-Latn-AZ" sz="1400"/>
              <a:t>və.s</a:t>
            </a:r>
            <a:r>
              <a:rPr lang="en-US" sz="1400"/>
              <a:t> kimi əmrlər burada yazılır. Yazdığın bu əmrlər Arduino IDE vasitəsilə USB kabel ilə Arduino-ya göndərilir.</a:t>
            </a:r>
            <a:endParaRPr lang="az-Latn-AZ" sz="1400"/>
          </a:p>
          <a:p>
            <a:endParaRPr lang="az-Latn-AZ" sz="1400"/>
          </a:p>
          <a:p>
            <a:endParaRPr lang="ru-RU" sz="1400"/>
          </a:p>
          <a:p>
            <a:endParaRPr lang="ru-RU" sz="1400"/>
          </a:p>
          <a:p>
            <a:endParaRPr lang="ru-RU" sz="1400"/>
          </a:p>
          <a:p>
            <a:endParaRPr lang="ru-RU" sz="1400"/>
          </a:p>
          <a:p>
            <a:endParaRPr lang="ru-RU" sz="1400"/>
          </a:p>
          <a:p>
            <a:r>
              <a:rPr lang="az-Latn-AZ" sz="1400" b="1"/>
              <a:t>İDE</a:t>
            </a:r>
            <a:r>
              <a:rPr lang="az-Latn-AZ" sz="1400"/>
              <a:t> qurulduqdan sonra Arduino kartını komputerə taxdıqda drive</a:t>
            </a:r>
          </a:p>
          <a:p>
            <a:r>
              <a:rPr lang="az-Latn-AZ" sz="1400"/>
              <a:t>avtomatik tapılmalıdır. Əgər tapılmasa `</a:t>
            </a:r>
            <a:r>
              <a:rPr lang="az-Latn-AZ" sz="1400" b="1">
                <a:solidFill>
                  <a:srgbClr val="FF0000"/>
                </a:solidFill>
              </a:rPr>
              <a:t>ch341ser.zip</a:t>
            </a:r>
            <a:r>
              <a:rPr lang="az-Latn-AZ" sz="1400"/>
              <a:t>` yükləyə bilərsiz.</a:t>
            </a:r>
          </a:p>
          <a:p>
            <a:r>
              <a:rPr lang="az-Latn-AZ" sz="1400"/>
              <a:t>Bu driver gələcək İDE versiyaları üçün yararsız hala gələ bilər. Belə olan</a:t>
            </a:r>
          </a:p>
          <a:p>
            <a:r>
              <a:rPr lang="az-Latn-AZ" sz="1400"/>
              <a:t>halda isə, internetdən araşdırıb axtarıb tapmaq lazımdır.</a:t>
            </a:r>
          </a:p>
        </p:txBody>
      </p:sp>
      <p:pic>
        <p:nvPicPr>
          <p:cNvPr id="3" name="Picture 2">
            <a:extLst>
              <a:ext uri="{FF2B5EF4-FFF2-40B4-BE49-F238E27FC236}">
                <a16:creationId xmlns:a16="http://schemas.microsoft.com/office/drawing/2014/main" id="{D1B4D138-5A02-A394-E590-13BE46790A15}"/>
              </a:ext>
            </a:extLst>
          </p:cNvPr>
          <p:cNvPicPr>
            <a:picLocks noChangeAspect="1"/>
          </p:cNvPicPr>
          <p:nvPr/>
        </p:nvPicPr>
        <p:blipFill>
          <a:blip r:embed="rId3"/>
          <a:stretch>
            <a:fillRect/>
          </a:stretch>
        </p:blipFill>
        <p:spPr>
          <a:xfrm>
            <a:off x="5963055" y="3828021"/>
            <a:ext cx="6228945" cy="3029979"/>
          </a:xfrm>
          <a:prstGeom prst="rect">
            <a:avLst/>
          </a:prstGeom>
        </p:spPr>
      </p:pic>
      <p:pic>
        <p:nvPicPr>
          <p:cNvPr id="6" name="Picture 5">
            <a:extLst>
              <a:ext uri="{FF2B5EF4-FFF2-40B4-BE49-F238E27FC236}">
                <a16:creationId xmlns:a16="http://schemas.microsoft.com/office/drawing/2014/main" id="{D9CCEC5F-732D-E565-809F-2B7494143AC4}"/>
              </a:ext>
            </a:extLst>
          </p:cNvPr>
          <p:cNvPicPr>
            <a:picLocks noChangeAspect="1"/>
          </p:cNvPicPr>
          <p:nvPr/>
        </p:nvPicPr>
        <p:blipFill>
          <a:blip r:embed="rId4"/>
          <a:stretch>
            <a:fillRect/>
          </a:stretch>
        </p:blipFill>
        <p:spPr>
          <a:xfrm>
            <a:off x="119780" y="5865779"/>
            <a:ext cx="5328720" cy="86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–nu komputerə qoşuruq.</a:t>
            </a:r>
            <a:endParaRPr lang="ru-RU" sz="1400"/>
          </a:p>
        </p:txBody>
      </p:sp>
      <p:pic>
        <p:nvPicPr>
          <p:cNvPr id="3" name="Picture 2">
            <a:extLst>
              <a:ext uri="{FF2B5EF4-FFF2-40B4-BE49-F238E27FC236}">
                <a16:creationId xmlns:a16="http://schemas.microsoft.com/office/drawing/2014/main" id="{446D8F0F-B5EA-3DD1-81CD-FEE00F7AD0CC}"/>
              </a:ext>
            </a:extLst>
          </p:cNvPr>
          <p:cNvPicPr>
            <a:picLocks noChangeAspect="1"/>
          </p:cNvPicPr>
          <p:nvPr/>
        </p:nvPicPr>
        <p:blipFill>
          <a:blip r:embed="rId2"/>
          <a:stretch>
            <a:fillRect/>
          </a:stretch>
        </p:blipFill>
        <p:spPr>
          <a:xfrm>
            <a:off x="4686178" y="2419262"/>
            <a:ext cx="2819644" cy="2019475"/>
          </a:xfrm>
          <a:prstGeom prst="rect">
            <a:avLst/>
          </a:prstGeom>
        </p:spPr>
      </p:pic>
    </p:spTree>
    <p:extLst>
      <p:ext uri="{BB962C8B-B14F-4D97-AF65-F5344CB8AC3E}">
        <p14:creationId xmlns:p14="http://schemas.microsoft.com/office/powerpoint/2010/main" val="2021237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en-US" sz="1400"/>
              <a:t>Arduino IDE-də </a:t>
            </a:r>
            <a:r>
              <a:rPr lang="en-US" sz="1400" b="1">
                <a:solidFill>
                  <a:srgbClr val="FF0000"/>
                </a:solidFill>
              </a:rPr>
              <a:t>Blink</a:t>
            </a:r>
            <a:r>
              <a:rPr lang="en-US" sz="1400"/>
              <a:t> — Arduino öyrənməyə başlayan hər kəs üçün </a:t>
            </a:r>
            <a:r>
              <a:rPr lang="en-US" sz="1400" b="1"/>
              <a:t>ilk və ən klassik nümunə proqramdır</a:t>
            </a:r>
            <a:r>
              <a:rPr lang="en-US" sz="1400"/>
              <a:t> </a:t>
            </a:r>
            <a:endParaRPr lang="az-Latn-AZ" sz="1400"/>
          </a:p>
          <a:p>
            <a:endParaRPr lang="az-Latn-AZ" sz="1400"/>
          </a:p>
          <a:p>
            <a:r>
              <a:rPr lang="en-US" sz="1400" b="1"/>
              <a:t>File → Examples → 01.Basics → Blink </a:t>
            </a:r>
            <a:r>
              <a:rPr lang="en-US" sz="1400"/>
              <a:t>yolunda yerləşir və məqsədi çox sadədir: Arduino üzərindəki LED-i müəyyən zaman aralığı ilə yandırıb-söndürmək</a:t>
            </a:r>
            <a:r>
              <a:rPr lang="az-Latn-AZ" sz="1400"/>
              <a:t>dir.</a:t>
            </a:r>
            <a:endParaRPr lang="ru-RU" sz="1400"/>
          </a:p>
        </p:txBody>
      </p:sp>
      <p:pic>
        <p:nvPicPr>
          <p:cNvPr id="3" name="Picture 2">
            <a:extLst>
              <a:ext uri="{FF2B5EF4-FFF2-40B4-BE49-F238E27FC236}">
                <a16:creationId xmlns:a16="http://schemas.microsoft.com/office/drawing/2014/main" id="{2048DD47-4084-A25D-4605-20B2B1162CD5}"/>
              </a:ext>
            </a:extLst>
          </p:cNvPr>
          <p:cNvPicPr>
            <a:picLocks noChangeAspect="1"/>
          </p:cNvPicPr>
          <p:nvPr/>
        </p:nvPicPr>
        <p:blipFill>
          <a:blip r:embed="rId2"/>
          <a:stretch>
            <a:fillRect/>
          </a:stretch>
        </p:blipFill>
        <p:spPr>
          <a:xfrm>
            <a:off x="4685650" y="1599744"/>
            <a:ext cx="7506350" cy="5258256"/>
          </a:xfrm>
          <a:prstGeom prst="rect">
            <a:avLst/>
          </a:prstGeom>
        </p:spPr>
      </p:pic>
    </p:spTree>
    <p:extLst>
      <p:ext uri="{BB962C8B-B14F-4D97-AF65-F5344CB8AC3E}">
        <p14:creationId xmlns:p14="http://schemas.microsoft.com/office/powerpoint/2010/main" val="346174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586145"/>
          </a:xfrm>
          <a:prstGeom prst="rect">
            <a:avLst/>
          </a:prstGeom>
          <a:noFill/>
        </p:spPr>
        <p:txBody>
          <a:bodyPr wrap="square">
            <a:spAutoFit/>
          </a:bodyPr>
          <a:lstStyle/>
          <a:p>
            <a:r>
              <a:rPr lang="en-US" sz="1400"/>
              <a:t>Blink sadə görünür, amma Arduino-nun əsas anlayışlarını öyrədir:</a:t>
            </a:r>
            <a:r>
              <a:rPr lang="az-Latn-AZ" sz="1400"/>
              <a:t> </a:t>
            </a:r>
            <a:r>
              <a:rPr lang="az-Latn-AZ" sz="1400" b="1">
                <a:solidFill>
                  <a:srgbClr val="FF0000"/>
                </a:solidFill>
              </a:rPr>
              <a:t>setup() </a:t>
            </a:r>
            <a:r>
              <a:rPr lang="az-Latn-AZ" sz="1400"/>
              <a:t>funksiyası. Bu funksiya çağrıldığı zaman sadəcə bir dəfə işə düşər və prosesi növbəti funksiyaya təhvil verər.</a:t>
            </a:r>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Arduino işə düşəndə yalnız 1 dəfə işləyir</a:t>
            </a:r>
          </a:p>
          <a:p>
            <a:pPr marL="285750" indent="-285750">
              <a:lnSpc>
                <a:spcPct val="150000"/>
              </a:lnSpc>
              <a:buFont typeface="Arial" panose="020B0604020202020204" pitchFamily="34" charset="0"/>
              <a:buChar char="•"/>
            </a:pPr>
            <a:r>
              <a:rPr lang="en-US" sz="1400" b="1"/>
              <a:t>LED_BUILTIN </a:t>
            </a:r>
            <a:r>
              <a:rPr lang="en-US" sz="1400"/>
              <a:t>→ lövhənin üzərində hazır gələn LED-dir (adətən pin 13)</a:t>
            </a:r>
            <a:r>
              <a:rPr lang="az-Latn-AZ" sz="1400"/>
              <a:t>. Bunun üçündə bəzən LED_BUİLTİN yerində number tipində 13 -də yazırlar.</a:t>
            </a:r>
            <a:endParaRPr lang="en-US" sz="1400"/>
          </a:p>
          <a:p>
            <a:pPr marL="285750" indent="-285750">
              <a:lnSpc>
                <a:spcPct val="150000"/>
              </a:lnSpc>
              <a:buFont typeface="Arial" panose="020B0604020202020204" pitchFamily="34" charset="0"/>
              <a:buChar char="•"/>
            </a:pPr>
            <a:r>
              <a:rPr lang="en-US" sz="1400"/>
              <a:t>pinMode(..., OUTPUT) → bu pini çıxış kimi təyin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işlədiyi müddətdə sonsuz dövr edir</a:t>
            </a:r>
          </a:p>
          <a:p>
            <a:endParaRPr lang="en-US" sz="1400"/>
          </a:p>
          <a:p>
            <a:pPr marL="285750" indent="-285750">
              <a:buFont typeface="Arial" panose="020B0604020202020204" pitchFamily="34" charset="0"/>
              <a:buChar char="•"/>
            </a:pPr>
            <a:r>
              <a:rPr lang="en-US" sz="1400"/>
              <a:t>HIGH → LED yanır</a:t>
            </a:r>
          </a:p>
          <a:p>
            <a:pPr marL="285750" indent="-285750">
              <a:buFont typeface="Arial" panose="020B0604020202020204" pitchFamily="34" charset="0"/>
              <a:buChar char="•"/>
            </a:pPr>
            <a:r>
              <a:rPr lang="en-US" sz="1400"/>
              <a:t>LOW → LED sönür</a:t>
            </a:r>
          </a:p>
          <a:p>
            <a:pPr marL="285750" indent="-285750">
              <a:buFont typeface="Arial" panose="020B0604020202020204" pitchFamily="34" charset="0"/>
              <a:buChar char="•"/>
            </a:pPr>
            <a:r>
              <a:rPr lang="en-US" sz="1400"/>
              <a:t>delay(1000) → 1000 ms = 1 saniyə</a:t>
            </a:r>
          </a:p>
          <a:p>
            <a:endParaRPr lang="en-US" sz="1400"/>
          </a:p>
          <a:p>
            <a:r>
              <a:rPr lang="en-US" sz="1400"/>
              <a:t>Nəticə: LED 1 saniyə yanır, 1 saniyə sönür</a:t>
            </a:r>
            <a:endParaRPr lang="ru-RU" sz="1400"/>
          </a:p>
        </p:txBody>
      </p:sp>
      <p:pic>
        <p:nvPicPr>
          <p:cNvPr id="3" name="Picture 2">
            <a:extLst>
              <a:ext uri="{FF2B5EF4-FFF2-40B4-BE49-F238E27FC236}">
                <a16:creationId xmlns:a16="http://schemas.microsoft.com/office/drawing/2014/main" id="{006F470E-439D-98CF-12AA-6117B10B4E4E}"/>
              </a:ext>
            </a:extLst>
          </p:cNvPr>
          <p:cNvPicPr>
            <a:picLocks noChangeAspect="1"/>
          </p:cNvPicPr>
          <p:nvPr/>
        </p:nvPicPr>
        <p:blipFill>
          <a:blip r:embed="rId2"/>
          <a:stretch>
            <a:fillRect/>
          </a:stretch>
        </p:blipFill>
        <p:spPr>
          <a:xfrm>
            <a:off x="0" y="496109"/>
            <a:ext cx="3492230" cy="1040238"/>
          </a:xfrm>
          <a:prstGeom prst="rect">
            <a:avLst/>
          </a:prstGeom>
        </p:spPr>
      </p:pic>
      <p:pic>
        <p:nvPicPr>
          <p:cNvPr id="6" name="Picture 5">
            <a:extLst>
              <a:ext uri="{FF2B5EF4-FFF2-40B4-BE49-F238E27FC236}">
                <a16:creationId xmlns:a16="http://schemas.microsoft.com/office/drawing/2014/main" id="{5679C4A9-C4D3-40BF-AFC0-A860B6BD6FFF}"/>
              </a:ext>
            </a:extLst>
          </p:cNvPr>
          <p:cNvPicPr>
            <a:picLocks noChangeAspect="1"/>
          </p:cNvPicPr>
          <p:nvPr/>
        </p:nvPicPr>
        <p:blipFill>
          <a:blip r:embed="rId3"/>
          <a:stretch>
            <a:fillRect/>
          </a:stretch>
        </p:blipFill>
        <p:spPr>
          <a:xfrm>
            <a:off x="0" y="2599115"/>
            <a:ext cx="2316681" cy="1219306"/>
          </a:xfrm>
          <a:prstGeom prst="rect">
            <a:avLst/>
          </a:prstGeom>
        </p:spPr>
      </p:pic>
      <p:pic>
        <p:nvPicPr>
          <p:cNvPr id="8" name="Picture 7">
            <a:extLst>
              <a:ext uri="{FF2B5EF4-FFF2-40B4-BE49-F238E27FC236}">
                <a16:creationId xmlns:a16="http://schemas.microsoft.com/office/drawing/2014/main" id="{FB014882-CE2C-514D-287E-DB43D28F3BB4}"/>
              </a:ext>
            </a:extLst>
          </p:cNvPr>
          <p:cNvPicPr>
            <a:picLocks noChangeAspect="1"/>
          </p:cNvPicPr>
          <p:nvPr/>
        </p:nvPicPr>
        <p:blipFill>
          <a:blip r:embed="rId4"/>
          <a:stretch>
            <a:fillRect/>
          </a:stretch>
        </p:blipFill>
        <p:spPr>
          <a:xfrm>
            <a:off x="4874544" y="3062911"/>
            <a:ext cx="7315834" cy="3795089"/>
          </a:xfrm>
          <a:prstGeom prst="rect">
            <a:avLst/>
          </a:prstGeom>
        </p:spPr>
      </p:pic>
      <p:pic>
        <p:nvPicPr>
          <p:cNvPr id="10" name="Picture 9">
            <a:extLst>
              <a:ext uri="{FF2B5EF4-FFF2-40B4-BE49-F238E27FC236}">
                <a16:creationId xmlns:a16="http://schemas.microsoft.com/office/drawing/2014/main" id="{CAA469C3-3254-1EF3-78FA-A27E3A641C9C}"/>
              </a:ext>
            </a:extLst>
          </p:cNvPr>
          <p:cNvPicPr>
            <a:picLocks noChangeAspect="1"/>
          </p:cNvPicPr>
          <p:nvPr/>
        </p:nvPicPr>
        <p:blipFill>
          <a:blip r:embed="rId5"/>
          <a:stretch>
            <a:fillRect/>
          </a:stretch>
        </p:blipFill>
        <p:spPr>
          <a:xfrm>
            <a:off x="11422772" y="388510"/>
            <a:ext cx="769228" cy="1766690"/>
          </a:xfrm>
          <a:prstGeom prst="rect">
            <a:avLst/>
          </a:prstGeom>
        </p:spPr>
      </p:pic>
    </p:spTree>
    <p:extLst>
      <p:ext uri="{BB962C8B-B14F-4D97-AF65-F5344CB8AC3E}">
        <p14:creationId xmlns:p14="http://schemas.microsoft.com/office/powerpoint/2010/main" val="335008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b="1"/>
              <a:t>Blink</a:t>
            </a:r>
            <a:r>
              <a:rPr lang="en-US" sz="1400"/>
              <a:t> Arduino dünyasında “Hello World” kimidir:</a:t>
            </a:r>
          </a:p>
          <a:p>
            <a:endParaRPr lang="en-US" sz="1400"/>
          </a:p>
          <a:p>
            <a:pPr marL="285750" indent="-285750">
              <a:buFont typeface="Wingdings" panose="05000000000000000000" pitchFamily="2" charset="2"/>
              <a:buChar char="q"/>
            </a:pPr>
            <a:r>
              <a:rPr lang="en-US" sz="1400"/>
              <a:t>Arduino düzgün qoşulubmu?</a:t>
            </a:r>
          </a:p>
          <a:p>
            <a:pPr marL="285750" indent="-285750">
              <a:buFont typeface="Wingdings" panose="05000000000000000000" pitchFamily="2" charset="2"/>
              <a:buChar char="q"/>
            </a:pPr>
            <a:r>
              <a:rPr lang="en-US" sz="1400"/>
              <a:t>Driver və port işləyirmi?</a:t>
            </a:r>
          </a:p>
          <a:p>
            <a:pPr marL="285750" indent="-285750">
              <a:buFont typeface="Wingdings" panose="05000000000000000000" pitchFamily="2" charset="2"/>
              <a:buChar char="q"/>
            </a:pPr>
            <a:r>
              <a:rPr lang="en-US" sz="1400"/>
              <a:t>Lövhəyə kod yüklənirmi?</a:t>
            </a:r>
          </a:p>
          <a:p>
            <a:pPr marL="285750" indent="-285750">
              <a:buFont typeface="Wingdings" panose="05000000000000000000" pitchFamily="2" charset="2"/>
              <a:buChar char="q"/>
            </a:pPr>
            <a:r>
              <a:rPr lang="en-US" sz="1400"/>
              <a:t>setup və loop necə işləyir?</a:t>
            </a:r>
          </a:p>
          <a:p>
            <a:pPr marL="285750" indent="-285750">
              <a:buFont typeface="Wingdings" panose="05000000000000000000" pitchFamily="2" charset="2"/>
              <a:buChar char="q"/>
            </a:pPr>
            <a:endParaRPr lang="en-US" sz="1400"/>
          </a:p>
          <a:p>
            <a:r>
              <a:rPr lang="en-US" sz="1400"/>
              <a:t>Əgər Blink işləyirsə </a:t>
            </a:r>
            <a:r>
              <a:rPr lang="az-Latn-AZ" sz="1400"/>
              <a:t>deməli</a:t>
            </a:r>
            <a:r>
              <a:rPr lang="en-US" sz="1400"/>
              <a:t> Arduino sağlamdır</a:t>
            </a:r>
            <a:r>
              <a:rPr lang="az-Latn-AZ" sz="1400"/>
              <a:t>.</a:t>
            </a:r>
          </a:p>
          <a:p>
            <a:endParaRPr lang="az-Latn-AZ" sz="1400"/>
          </a:p>
          <a:p>
            <a:endParaRPr lang="ru-RU" sz="1400"/>
          </a:p>
        </p:txBody>
      </p:sp>
      <p:pic>
        <p:nvPicPr>
          <p:cNvPr id="4" name="Picture 3">
            <a:extLst>
              <a:ext uri="{FF2B5EF4-FFF2-40B4-BE49-F238E27FC236}">
                <a16:creationId xmlns:a16="http://schemas.microsoft.com/office/drawing/2014/main" id="{70239B47-B781-CB24-D2AC-C9994FC2E92A}"/>
              </a:ext>
            </a:extLst>
          </p:cNvPr>
          <p:cNvPicPr>
            <a:picLocks noChangeAspect="1"/>
          </p:cNvPicPr>
          <p:nvPr/>
        </p:nvPicPr>
        <p:blipFill>
          <a:blip r:embed="rId2"/>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235741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İşə salmadan əvvəl kartı seçirik.</a:t>
            </a:r>
            <a:endParaRPr lang="ru-RU" sz="1400"/>
          </a:p>
        </p:txBody>
      </p:sp>
      <p:pic>
        <p:nvPicPr>
          <p:cNvPr id="3" name="Picture 2">
            <a:extLst>
              <a:ext uri="{FF2B5EF4-FFF2-40B4-BE49-F238E27FC236}">
                <a16:creationId xmlns:a16="http://schemas.microsoft.com/office/drawing/2014/main" id="{532725F1-3EA0-109D-A3AB-2CCCFF23C084}"/>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164451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Sonra isə PORT –u seçirik.</a:t>
            </a:r>
            <a:endParaRPr lang="ru-RU" sz="1400"/>
          </a:p>
        </p:txBody>
      </p:sp>
      <p:pic>
        <p:nvPicPr>
          <p:cNvPr id="3" name="Picture 2">
            <a:extLst>
              <a:ext uri="{FF2B5EF4-FFF2-40B4-BE49-F238E27FC236}">
                <a16:creationId xmlns:a16="http://schemas.microsoft.com/office/drawing/2014/main" id="{8808058C-74AE-8319-8780-65643B4FAFF1}"/>
              </a:ext>
            </a:extLst>
          </p:cNvPr>
          <p:cNvPicPr>
            <a:picLocks noChangeAspect="1"/>
          </p:cNvPicPr>
          <p:nvPr/>
        </p:nvPicPr>
        <p:blipFill>
          <a:blip r:embed="rId2"/>
          <a:stretch>
            <a:fillRect/>
          </a:stretch>
        </p:blipFill>
        <p:spPr>
          <a:xfrm>
            <a:off x="2430462" y="990388"/>
            <a:ext cx="7331075" cy="4877223"/>
          </a:xfrm>
          <a:prstGeom prst="rect">
            <a:avLst/>
          </a:prstGeom>
        </p:spPr>
      </p:pic>
    </p:spTree>
    <p:extLst>
      <p:ext uri="{BB962C8B-B14F-4D97-AF65-F5344CB8AC3E}">
        <p14:creationId xmlns:p14="http://schemas.microsoft.com/office/powerpoint/2010/main" val="170256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Kodu yazdıqdan sonra yüklə düyməsini klikləyirik.</a:t>
            </a:r>
            <a:endParaRPr lang="ru-RU" sz="1400"/>
          </a:p>
        </p:txBody>
      </p:sp>
      <p:pic>
        <p:nvPicPr>
          <p:cNvPr id="3" name="Picture 2">
            <a:extLst>
              <a:ext uri="{FF2B5EF4-FFF2-40B4-BE49-F238E27FC236}">
                <a16:creationId xmlns:a16="http://schemas.microsoft.com/office/drawing/2014/main" id="{7309B2F5-193B-2E16-C34B-BF6764AAB506}"/>
              </a:ext>
            </a:extLst>
          </p:cNvPr>
          <p:cNvPicPr>
            <a:picLocks noChangeAspect="1"/>
          </p:cNvPicPr>
          <p:nvPr/>
        </p:nvPicPr>
        <p:blipFill>
          <a:blip r:embed="rId2"/>
          <a:stretch>
            <a:fillRect/>
          </a:stretch>
        </p:blipFill>
        <p:spPr>
          <a:xfrm>
            <a:off x="1762824" y="719847"/>
            <a:ext cx="10429176" cy="6138153"/>
          </a:xfrm>
          <a:prstGeom prst="rect">
            <a:avLst/>
          </a:prstGeom>
        </p:spPr>
      </p:pic>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200"/>
              <a:t>Arduino kodu  işə düşdükdə kompilyator </a:t>
            </a:r>
            <a:r>
              <a:rPr lang="az-Latn-AZ" sz="1200"/>
              <a:t>(</a:t>
            </a:r>
            <a:r>
              <a:rPr lang="en-US" sz="1200"/>
              <a:t>Compiler</a:t>
            </a:r>
            <a:r>
              <a:rPr lang="az-Latn-AZ" sz="1200"/>
              <a:t>) </a:t>
            </a:r>
            <a:r>
              <a:rPr lang="en-US" sz="1200"/>
              <a:t>bu kodu 101010...-a çevirir. Bu maşının</a:t>
            </a:r>
            <a:r>
              <a:rPr lang="az-Latn-AZ" sz="1200"/>
              <a:t> (Machine code)</a:t>
            </a:r>
            <a:r>
              <a:rPr lang="en-US" sz="1200"/>
              <a:t> başa düşdüyü dildir. </a:t>
            </a:r>
            <a:endParaRPr lang="az-Latn-AZ" sz="1200"/>
          </a:p>
          <a:p>
            <a:endParaRPr lang="az-Latn-AZ" sz="1200"/>
          </a:p>
          <a:p>
            <a:r>
              <a:rPr lang="az-Latn-AZ" sz="1200"/>
              <a:t>O qədərdə vacib deyil ancaq yenədə deyim ki, hər kompilyator faylının adı fərqli arduino modelləri üçündə fərqli ola bilər:</a:t>
            </a:r>
          </a:p>
          <a:p>
            <a:pPr marL="742950" lvl="1" indent="-285750">
              <a:lnSpc>
                <a:spcPct val="150000"/>
              </a:lnSpc>
              <a:buFont typeface="Arial" panose="020B0604020202020204" pitchFamily="34" charset="0"/>
              <a:buChar char="•"/>
            </a:pPr>
            <a:r>
              <a:rPr lang="en-US" sz="1200"/>
              <a:t>avr-gcc (ATmega328P üçün)</a:t>
            </a:r>
          </a:p>
          <a:p>
            <a:pPr marL="742950" lvl="1" indent="-285750">
              <a:lnSpc>
                <a:spcPct val="150000"/>
              </a:lnSpc>
              <a:buFont typeface="Arial" panose="020B0604020202020204" pitchFamily="34" charset="0"/>
              <a:buChar char="•"/>
            </a:pPr>
            <a:r>
              <a:rPr lang="en-US" sz="1200"/>
              <a:t>arm-none-eabi-gcc (ARM əsaslı Arduino-lar üçün)</a:t>
            </a:r>
            <a:endParaRPr lang="az-Latn-AZ" sz="1200"/>
          </a:p>
          <a:p>
            <a:endParaRPr lang="az-Latn-AZ" sz="1200"/>
          </a:p>
          <a:p>
            <a:r>
              <a:rPr lang="en-US" sz="1200"/>
              <a:t>Kompilyasiyadan sonra isə, Linker (çox vaxt unudulan hissə) deyilən bir hissə də setup(), loop() və digər core Arduino faylları tək bir yerə bağlanılır və tək bir </a:t>
            </a:r>
            <a:r>
              <a:rPr lang="en-US" sz="1200" b="1">
                <a:solidFill>
                  <a:srgbClr val="FF0000"/>
                </a:solidFill>
              </a:rPr>
              <a:t>.HEX </a:t>
            </a:r>
            <a:r>
              <a:rPr lang="en-US" sz="1200"/>
              <a:t>faylı yaranır.</a:t>
            </a:r>
            <a:r>
              <a:rPr lang="az-Latn-AZ" sz="1200"/>
              <a:t> Bu hissəyə </a:t>
            </a:r>
            <a:r>
              <a:rPr lang="az-Latn-AZ" sz="1200" b="1">
                <a:solidFill>
                  <a:srgbClr val="FF0000"/>
                </a:solidFill>
              </a:rPr>
              <a:t>linker</a:t>
            </a:r>
            <a:r>
              <a:rPr lang="az-Latn-AZ" sz="1200"/>
              <a:t> deyilir.</a:t>
            </a:r>
          </a:p>
          <a:p>
            <a:endParaRPr lang="az-Latn-AZ" sz="1200"/>
          </a:p>
          <a:p>
            <a:endParaRPr lang="az-Latn-AZ" sz="1200"/>
          </a:p>
          <a:p>
            <a:r>
              <a:rPr lang="en-US" sz="1200"/>
              <a:t>Nəticədə program.hex adlı fayl yaranır. Bu fayl:</a:t>
            </a:r>
            <a:endParaRPr lang="az-Latn-AZ" sz="1200"/>
          </a:p>
          <a:p>
            <a:pPr marL="742950" lvl="1" indent="-285750">
              <a:lnSpc>
                <a:spcPct val="150000"/>
              </a:lnSpc>
              <a:buFont typeface="Arial" panose="020B0604020202020204" pitchFamily="34" charset="0"/>
              <a:buChar char="•"/>
            </a:pPr>
            <a:r>
              <a:rPr lang="en-US" sz="1200"/>
              <a:t>Binary məlumat daşıyır</a:t>
            </a:r>
          </a:p>
          <a:p>
            <a:pPr marL="742950" lvl="1" indent="-285750">
              <a:lnSpc>
                <a:spcPct val="150000"/>
              </a:lnSpc>
              <a:buFont typeface="Arial" panose="020B0604020202020204" pitchFamily="34" charset="0"/>
              <a:buChar char="•"/>
            </a:pPr>
            <a:r>
              <a:rPr lang="en-US" sz="1200"/>
              <a:t>Amma HEX formatında yazılıb</a:t>
            </a:r>
          </a:p>
          <a:p>
            <a:pPr marL="742950" lvl="1" indent="-285750">
              <a:lnSpc>
                <a:spcPct val="150000"/>
              </a:lnSpc>
              <a:buFont typeface="Arial" panose="020B0604020202020204" pitchFamily="34" charset="0"/>
              <a:buChar char="•"/>
            </a:pPr>
            <a:r>
              <a:rPr lang="en-US" sz="1200"/>
              <a:t>Mikrocontroller-in flash yaddaşına uyğunlaşdırılıb</a:t>
            </a:r>
            <a:endParaRPr lang="az-Latn-AZ" sz="1200"/>
          </a:p>
          <a:p>
            <a:endParaRPr lang="az-Latn-AZ" sz="1200"/>
          </a:p>
          <a:p>
            <a:endParaRPr lang="az-Latn-AZ" sz="1200"/>
          </a:p>
          <a:p>
            <a:r>
              <a:rPr lang="en-US" sz="1200"/>
              <a:t>Flash yaddaş mikrocontroller-də proqramın (kodun) saxlandığı qalıcı yaddaşdır, enerji </a:t>
            </a:r>
            <a:br>
              <a:rPr lang="az-Latn-AZ" sz="1200"/>
            </a:br>
            <a:r>
              <a:rPr lang="en-US" sz="1200"/>
              <a:t>kəsilsə də məlumat silinmir. Arduino açılan kimi icra etdiyi kodu məhz flash yaddaşdan </a:t>
            </a:r>
            <a:br>
              <a:rPr lang="az-Latn-AZ" sz="1200"/>
            </a:br>
            <a:r>
              <a:rPr lang="en-US" sz="1200"/>
              <a:t>oxuyur.</a:t>
            </a:r>
            <a:endParaRPr lang="az-Latn-AZ" sz="1200"/>
          </a:p>
          <a:p>
            <a:endParaRPr lang="az-Latn-AZ" sz="1200"/>
          </a:p>
          <a:p>
            <a:r>
              <a:rPr lang="en-US" sz="1200"/>
              <a:t>Bootloader həmin bu </a:t>
            </a:r>
            <a:r>
              <a:rPr lang="en-US" sz="1200" b="1"/>
              <a:t>.hex </a:t>
            </a:r>
            <a:r>
              <a:rPr lang="en-US" sz="1200"/>
              <a:t>faylını komputerdən götürür və Arduino-nun flash </a:t>
            </a:r>
            <a:br>
              <a:rPr lang="az-Latn-AZ" sz="1200"/>
            </a:br>
            <a:r>
              <a:rPr lang="en-US" sz="1200"/>
              <a:t>memory-sinə yazır. Bu Bootloaderin adı </a:t>
            </a:r>
            <a:r>
              <a:rPr lang="en-US" sz="1200" b="1">
                <a:solidFill>
                  <a:srgbClr val="FF0000"/>
                </a:solidFill>
              </a:rPr>
              <a:t>avrdude</a:t>
            </a:r>
            <a:r>
              <a:rPr lang="en-US" sz="1200"/>
              <a:t> adlanır. </a:t>
            </a:r>
            <a:endParaRPr lang="ru-RU" sz="1200"/>
          </a:p>
        </p:txBody>
      </p:sp>
      <p:pic>
        <p:nvPicPr>
          <p:cNvPr id="3" name="Picture 2">
            <a:extLst>
              <a:ext uri="{FF2B5EF4-FFF2-40B4-BE49-F238E27FC236}">
                <a16:creationId xmlns:a16="http://schemas.microsoft.com/office/drawing/2014/main" id="{F983B512-519C-48C5-16A7-41863D30A8DA}"/>
              </a:ext>
            </a:extLst>
          </p:cNvPr>
          <p:cNvPicPr>
            <a:picLocks noChangeAspect="1"/>
          </p:cNvPicPr>
          <p:nvPr/>
        </p:nvPicPr>
        <p:blipFill>
          <a:blip r:embed="rId2"/>
          <a:stretch>
            <a:fillRect/>
          </a:stretch>
        </p:blipFill>
        <p:spPr>
          <a:xfrm>
            <a:off x="6956606" y="2659016"/>
            <a:ext cx="5235394" cy="4198984"/>
          </a:xfrm>
          <a:prstGeom prst="rect">
            <a:avLst/>
          </a:prstGeom>
        </p:spPr>
      </p:pic>
      <p:pic>
        <p:nvPicPr>
          <p:cNvPr id="6" name="Picture 5">
            <a:extLst>
              <a:ext uri="{FF2B5EF4-FFF2-40B4-BE49-F238E27FC236}">
                <a16:creationId xmlns:a16="http://schemas.microsoft.com/office/drawing/2014/main" id="{A406A48B-A34A-96F2-A394-452C9BAABD38}"/>
              </a:ext>
            </a:extLst>
          </p:cNvPr>
          <p:cNvPicPr>
            <a:picLocks noChangeAspect="1"/>
          </p:cNvPicPr>
          <p:nvPr/>
        </p:nvPicPr>
        <p:blipFill>
          <a:blip r:embed="rId3"/>
          <a:stretch>
            <a:fillRect/>
          </a:stretch>
        </p:blipFill>
        <p:spPr>
          <a:xfrm>
            <a:off x="0" y="4616648"/>
            <a:ext cx="1472474" cy="2241352"/>
          </a:xfrm>
          <a:prstGeom prst="rect">
            <a:avLst/>
          </a:prstGeom>
        </p:spPr>
      </p:pic>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1815882"/>
          </a:xfrm>
          <a:prstGeom prst="rect">
            <a:avLst/>
          </a:prstGeom>
          <a:noFill/>
        </p:spPr>
        <p:txBody>
          <a:bodyPr wrap="square">
            <a:spAutoFit/>
          </a:bodyPr>
          <a:lstStyle/>
          <a:p>
            <a:r>
              <a:rPr lang="en-US" sz="1400" b="1"/>
              <a:t>.hex </a:t>
            </a:r>
            <a:r>
              <a:rPr lang="en-US" sz="1400"/>
              <a:t>faylı mətn faylıdır, amma içində machine code var. Adətən belə görünür:</a:t>
            </a:r>
            <a:r>
              <a:rPr lang="az-Latn-AZ" sz="1400"/>
              <a:t> Bu sətirlərə </a:t>
            </a:r>
            <a:r>
              <a:rPr lang="az-Latn-AZ" sz="1400" b="1">
                <a:solidFill>
                  <a:srgbClr val="FF0000"/>
                </a:solidFill>
              </a:rPr>
              <a:t>Intel HEX formatı </a:t>
            </a:r>
            <a:r>
              <a:rPr lang="az-Latn-AZ" sz="1400"/>
              <a:t>deyilir.</a:t>
            </a:r>
          </a:p>
          <a:p>
            <a:endParaRPr lang="az-Latn-AZ" sz="1400"/>
          </a:p>
          <a:p>
            <a:endParaRPr lang="az-Latn-AZ" sz="1400"/>
          </a:p>
          <a:p>
            <a:endParaRPr lang="az-Latn-AZ" sz="1400"/>
          </a:p>
          <a:p>
            <a:endParaRPr lang="az-Latn-AZ" sz="1400"/>
          </a:p>
          <a:p>
            <a:endParaRPr lang="az-Latn-AZ" sz="1400"/>
          </a:p>
          <a:p>
            <a:endParaRPr lang="az-Latn-AZ" sz="1400"/>
          </a:p>
          <a:p>
            <a:r>
              <a:rPr lang="en-US" sz="1400"/>
              <a:t>Bir sətirin strukturunu parçalayaq və baxaq:</a:t>
            </a:r>
            <a:endParaRPr lang="ru-RU" sz="1400"/>
          </a:p>
        </p:txBody>
      </p:sp>
      <p:pic>
        <p:nvPicPr>
          <p:cNvPr id="3" name="Picture 2">
            <a:extLst>
              <a:ext uri="{FF2B5EF4-FFF2-40B4-BE49-F238E27FC236}">
                <a16:creationId xmlns:a16="http://schemas.microsoft.com/office/drawing/2014/main" id="{90D212C1-E7E4-3400-3CA7-C46FB61E01B3}"/>
              </a:ext>
            </a:extLst>
          </p:cNvPr>
          <p:cNvPicPr>
            <a:picLocks noChangeAspect="1"/>
          </p:cNvPicPr>
          <p:nvPr/>
        </p:nvPicPr>
        <p:blipFill>
          <a:blip r:embed="rId2"/>
          <a:stretch>
            <a:fillRect/>
          </a:stretch>
        </p:blipFill>
        <p:spPr>
          <a:xfrm>
            <a:off x="0" y="418988"/>
            <a:ext cx="3025402" cy="708721"/>
          </a:xfrm>
          <a:prstGeom prst="rect">
            <a:avLst/>
          </a:prstGeom>
        </p:spPr>
      </p:pic>
      <p:pic>
        <p:nvPicPr>
          <p:cNvPr id="6" name="Picture 5">
            <a:extLst>
              <a:ext uri="{FF2B5EF4-FFF2-40B4-BE49-F238E27FC236}">
                <a16:creationId xmlns:a16="http://schemas.microsoft.com/office/drawing/2014/main" id="{A7334061-D0DD-0800-53B4-A1AB6D82B4BE}"/>
              </a:ext>
            </a:extLst>
          </p:cNvPr>
          <p:cNvPicPr>
            <a:picLocks noChangeAspect="1"/>
          </p:cNvPicPr>
          <p:nvPr/>
        </p:nvPicPr>
        <p:blipFill>
          <a:blip r:embed="rId3"/>
          <a:stretch>
            <a:fillRect/>
          </a:stretch>
        </p:blipFill>
        <p:spPr>
          <a:xfrm>
            <a:off x="0" y="1815882"/>
            <a:ext cx="5471850" cy="314475"/>
          </a:xfrm>
          <a:prstGeom prst="rect">
            <a:avLst/>
          </a:prstGeom>
        </p:spPr>
      </p:pic>
      <p:graphicFrame>
        <p:nvGraphicFramePr>
          <p:cNvPr id="7" name="Table 6">
            <a:extLst>
              <a:ext uri="{FF2B5EF4-FFF2-40B4-BE49-F238E27FC236}">
                <a16:creationId xmlns:a16="http://schemas.microsoft.com/office/drawing/2014/main" id="{F0628440-5A45-C18D-1859-CCFA0068DB6A}"/>
              </a:ext>
            </a:extLst>
          </p:cNvPr>
          <p:cNvGraphicFramePr>
            <a:graphicFrameLocks noGrp="1"/>
          </p:cNvGraphicFramePr>
          <p:nvPr>
            <p:extLst>
              <p:ext uri="{D42A27DB-BD31-4B8C-83A1-F6EECF244321}">
                <p14:modId xmlns:p14="http://schemas.microsoft.com/office/powerpoint/2010/main" val="673944314"/>
              </p:ext>
            </p:extLst>
          </p:nvPr>
        </p:nvGraphicFramePr>
        <p:xfrm>
          <a:off x="0" y="2361211"/>
          <a:ext cx="3334966" cy="1920240"/>
        </p:xfrm>
        <a:graphic>
          <a:graphicData uri="http://schemas.openxmlformats.org/drawingml/2006/table">
            <a:tbl>
              <a:tblPr/>
              <a:tblGrid>
                <a:gridCol w="1155970">
                  <a:extLst>
                    <a:ext uri="{9D8B030D-6E8A-4147-A177-3AD203B41FA5}">
                      <a16:colId xmlns:a16="http://schemas.microsoft.com/office/drawing/2014/main" val="2775491352"/>
                    </a:ext>
                  </a:extLst>
                </a:gridCol>
                <a:gridCol w="2178996">
                  <a:extLst>
                    <a:ext uri="{9D8B030D-6E8A-4147-A177-3AD203B41FA5}">
                      <a16:colId xmlns:a16="http://schemas.microsoft.com/office/drawing/2014/main" val="4287437279"/>
                    </a:ext>
                  </a:extLst>
                </a:gridCol>
              </a:tblGrid>
              <a:tr h="0">
                <a:tc>
                  <a:txBody>
                    <a:bodyPr/>
                    <a:lstStyle/>
                    <a:p>
                      <a:r>
                        <a:rPr lang="en-US" sz="1200" b="1"/>
                        <a:t>Hissə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61017139"/>
                  </a:ext>
                </a:extLst>
              </a:tr>
              <a:tr h="0">
                <a:tc>
                  <a:txBody>
                    <a:bodyPr/>
                    <a:lstStyle/>
                    <a:p>
                      <a:r>
                        <a:rPr lang="ru-RU" sz="1200" b="1">
                          <a:solidFill>
                            <a:srgbClr val="00206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Sətir başlanğıcı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273217"/>
                  </a:ext>
                </a:extLst>
              </a:tr>
              <a:tr h="0">
                <a:tc>
                  <a:txBody>
                    <a:bodyPr/>
                    <a:lstStyle/>
                    <a:p>
                      <a:r>
                        <a:rPr lang="ru-RU" sz="1200" b="1">
                          <a:solidFill>
                            <a:srgbClr val="002060"/>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Bayt sayı (hex)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94147"/>
                  </a:ext>
                </a:extLst>
              </a:tr>
              <a:tr h="0">
                <a:tc>
                  <a:txBody>
                    <a:bodyPr/>
                    <a:lstStyle/>
                    <a:p>
                      <a:r>
                        <a:rPr lang="ru-RU" sz="1200" b="1">
                          <a:solidFill>
                            <a:srgbClr val="002060"/>
                          </a:solidFill>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Flash yaddaş ünvanı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5363377"/>
                  </a:ext>
                </a:extLst>
              </a:tr>
              <a:tr h="0">
                <a:tc>
                  <a:txBody>
                    <a:bodyPr/>
                    <a:lstStyle/>
                    <a:p>
                      <a:r>
                        <a:rPr lang="ru-RU" sz="1200" b="1">
                          <a:solidFill>
                            <a:srgbClr val="002060"/>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Record tipi (00 =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481046"/>
                  </a:ext>
                </a:extLst>
              </a:tr>
              <a:tr h="0">
                <a:tc>
                  <a:txBody>
                    <a:bodyPr/>
                    <a:lstStyle/>
                    <a:p>
                      <a:r>
                        <a:rPr lang="en-US" sz="1200" b="1">
                          <a:solidFill>
                            <a:srgbClr val="002060"/>
                          </a:solidFill>
                        </a:rPr>
                        <a:t>0C945C00...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Əsl machine code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253586"/>
                  </a:ext>
                </a:extLst>
              </a:tr>
              <a:tr h="0">
                <a:tc>
                  <a:txBody>
                    <a:bodyPr/>
                    <a:lstStyle/>
                    <a:p>
                      <a:r>
                        <a:rPr lang="en-US" sz="1200" b="1">
                          <a:solidFill>
                            <a:srgbClr val="002060"/>
                          </a:solidFill>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Checksum (xəta yoxlaması)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360375"/>
                  </a:ext>
                </a:extLst>
              </a:tr>
            </a:tbl>
          </a:graphicData>
        </a:graphic>
      </p:graphicFrame>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Kiminsə arduinoya yazdığı kodu geri oxumaq. Arduino-nun içindəki kodu oxumaq lock bitlərə bağlıdır. </a:t>
            </a:r>
            <a:endParaRPr lang="az-Latn-AZ" sz="1400"/>
          </a:p>
          <a:p>
            <a:endParaRPr lang="az-Latn-AZ" sz="1400"/>
          </a:p>
          <a:p>
            <a:r>
              <a:rPr lang="en-US" sz="1400" b="1">
                <a:solidFill>
                  <a:srgbClr val="0070C0"/>
                </a:solidFill>
              </a:rPr>
              <a:t>Lock bitlər </a:t>
            </a:r>
            <a:r>
              <a:rPr lang="en-US" sz="1400"/>
              <a:t>mikrocontroller-də flash yaddaşın oxunmasını və ya yenidən yazılmasını məhdudlaşdıran təhlükəsizlik bitləridir. Onlar aktiv olanda Arduino-dakı proqram oxuna və kopyalana bilmir</a:t>
            </a:r>
            <a:r>
              <a:rPr lang="az-Latn-AZ" sz="1400"/>
              <a:t>. Bir sözlə Lock bitlər aktivdirsə, qısa şəkildə bunları etmək olar və olmaz:</a:t>
            </a:r>
            <a:br>
              <a:rPr lang="az-Latn-AZ" sz="1400"/>
            </a:br>
            <a:endParaRPr lang="az-Latn-AZ" sz="1400"/>
          </a:p>
          <a:p>
            <a:r>
              <a:rPr lang="az-Latn-AZ" sz="1400" b="1">
                <a:solidFill>
                  <a:srgbClr val="FF0000"/>
                </a:solidFill>
              </a:rPr>
              <a:t>MÜMKÜN OLMAYANLAR</a:t>
            </a:r>
            <a:r>
              <a:rPr lang="az-Latn-AZ" sz="1400"/>
              <a:t>:</a:t>
            </a:r>
          </a:p>
          <a:p>
            <a:pPr marL="742950" lvl="1" indent="-285750">
              <a:buFont typeface="Arial" panose="020B0604020202020204" pitchFamily="34" charset="0"/>
              <a:buChar char="•"/>
            </a:pPr>
            <a:r>
              <a:rPr lang="en-US" sz="1400"/>
              <a:t>Flash yaddaşı oxumaq (kod çıxarmaq)</a:t>
            </a:r>
          </a:p>
          <a:p>
            <a:pPr marL="742950" lvl="1" indent="-285750">
              <a:buFont typeface="Arial" panose="020B0604020202020204" pitchFamily="34" charset="0"/>
              <a:buChar char="•"/>
            </a:pPr>
            <a:r>
              <a:rPr lang="en-US" sz="1400"/>
              <a:t>Mövcud proqramın üstünə yazmaq</a:t>
            </a:r>
          </a:p>
          <a:p>
            <a:pPr marL="742950" lvl="1" indent="-285750">
              <a:buFont typeface="Arial" panose="020B0604020202020204" pitchFamily="34" charset="0"/>
              <a:buChar char="•"/>
            </a:pPr>
            <a:r>
              <a:rPr lang="en-US" sz="1400"/>
              <a:t>Proqramın içini analiz etmək (dump almaq)</a:t>
            </a:r>
            <a:br>
              <a:rPr lang="az-Latn-AZ" sz="1400"/>
            </a:br>
            <a:endParaRPr lang="az-Latn-AZ" sz="1400"/>
          </a:p>
          <a:p>
            <a:r>
              <a:rPr lang="en-US" sz="1400" b="1">
                <a:solidFill>
                  <a:srgbClr val="00B050"/>
                </a:solidFill>
              </a:rPr>
              <a:t>MÜMKÜN OLANLAR</a:t>
            </a:r>
            <a:r>
              <a:rPr lang="az-Latn-AZ" sz="1400"/>
              <a:t>:</a:t>
            </a:r>
            <a:endParaRPr lang="en-US" sz="1400"/>
          </a:p>
          <a:p>
            <a:pPr marL="742950" lvl="1" indent="-285750">
              <a:buFont typeface="Arial" panose="020B0604020202020204" pitchFamily="34" charset="0"/>
              <a:buChar char="•"/>
            </a:pPr>
            <a:r>
              <a:rPr lang="en-US" sz="1400"/>
              <a:t>Arduino‑nu işlətmək (mövcud proqram normal icra olunur)</a:t>
            </a:r>
          </a:p>
          <a:p>
            <a:pPr marL="742950" lvl="1" indent="-285750">
              <a:buFont typeface="Arial" panose="020B0604020202020204" pitchFamily="34" charset="0"/>
              <a:buChar char="•"/>
            </a:pPr>
            <a:r>
              <a:rPr lang="en-US" sz="1400"/>
              <a:t>Chip erase etmək (bütün kodu silmək)</a:t>
            </a:r>
          </a:p>
          <a:p>
            <a:pPr marL="742950" lvl="1" indent="-285750">
              <a:buFont typeface="Arial" panose="020B0604020202020204" pitchFamily="34" charset="0"/>
              <a:buChar char="•"/>
            </a:pPr>
            <a:r>
              <a:rPr lang="en-US" sz="1400"/>
              <a:t>Chip erase‑dən sonra yeni proqram yükləmək</a:t>
            </a:r>
          </a:p>
          <a:p>
            <a:pPr marL="742950" lvl="1" indent="-285750">
              <a:buFont typeface="Arial" panose="020B0604020202020204" pitchFamily="34" charset="0"/>
              <a:buChar char="•"/>
            </a:pPr>
            <a:r>
              <a:rPr lang="en-US" sz="1400"/>
              <a:t>Reset etmək, enerji verib‑kəsmək</a:t>
            </a:r>
            <a:endParaRPr lang="az-Latn-AZ" sz="1400"/>
          </a:p>
          <a:p>
            <a:endParaRPr lang="az-Latn-AZ" sz="1400"/>
          </a:p>
          <a:p>
            <a:endParaRPr lang="az-Latn-AZ" sz="1400"/>
          </a:p>
          <a:p>
            <a:r>
              <a:rPr lang="en-US" sz="1400" b="1">
                <a:solidFill>
                  <a:srgbClr val="0070C0"/>
                </a:solidFill>
              </a:rPr>
              <a:t>Chip erase</a:t>
            </a:r>
            <a:r>
              <a:rPr lang="en-US" sz="1400" b="1"/>
              <a:t> </a:t>
            </a:r>
            <a:r>
              <a:rPr lang="en-US" sz="1400"/>
              <a:t>o deməkdir ki, mikrocontroller-in bütün flash yaddaşı tamamilə silinir, içindəki proqram yox olur. Bu silmə əməliyyatı lock bitləri də sıfırlayır, yəni oxuma/yazma qadağası aradan qalxır.</a:t>
            </a:r>
            <a:r>
              <a:rPr lang="az-Latn-AZ" sz="1400"/>
              <a:t> Chip erase edildikdən sonra:</a:t>
            </a:r>
          </a:p>
          <a:p>
            <a:pPr marL="742950" lvl="1" indent="-285750">
              <a:buFont typeface="Arial" panose="020B0604020202020204" pitchFamily="34" charset="0"/>
              <a:buChar char="•"/>
            </a:pPr>
            <a:r>
              <a:rPr lang="en-US" sz="1400"/>
              <a:t>Flash yaddaş tam boş olur (köhnə proqram silinib),</a:t>
            </a:r>
          </a:p>
          <a:p>
            <a:pPr marL="742950" lvl="1" indent="-285750">
              <a:buFont typeface="Arial" panose="020B0604020202020204" pitchFamily="34" charset="0"/>
              <a:buChar char="•"/>
            </a:pPr>
            <a:r>
              <a:rPr lang="en-US" sz="1400"/>
              <a:t>Lock bitlər sıfırlanır və heç bir qoruma qalmır,</a:t>
            </a:r>
          </a:p>
          <a:p>
            <a:pPr marL="742950" lvl="1" indent="-285750">
              <a:buFont typeface="Arial" panose="020B0604020202020204" pitchFamily="34" charset="0"/>
              <a:buChar char="•"/>
            </a:pPr>
            <a:r>
              <a:rPr lang="en-US" sz="1400"/>
              <a:t>MCU</a:t>
            </a:r>
            <a:r>
              <a:rPr lang="az-Latn-AZ" sz="1400"/>
              <a:t> (Microcontroller Unit)</a:t>
            </a:r>
            <a:r>
              <a:rPr lang="en-US" sz="1400"/>
              <a:t> istənilən yeni proqramı qəbul edə bilən “təmiz” vəziyyətə düşür.</a:t>
            </a:r>
            <a:endParaRPr lang="az-Latn-AZ" sz="1400"/>
          </a:p>
          <a:p>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878806"/>
          </a:xfrm>
          <a:prstGeom prst="rect">
            <a:avLst/>
          </a:prstGeom>
          <a:noFill/>
        </p:spPr>
        <p:txBody>
          <a:bodyPr wrap="square">
            <a:spAutoFit/>
          </a:bodyPr>
          <a:lstStyle/>
          <a:p>
            <a:r>
              <a:rPr lang="en-US" sz="1400"/>
              <a:t>Əgər </a:t>
            </a:r>
            <a:r>
              <a:rPr lang="en-US" sz="1400" b="1"/>
              <a:t>Lock bits OFF</a:t>
            </a:r>
            <a:r>
              <a:rPr lang="en-US" sz="1400"/>
              <a:t>-dursa onda, ən çox istifadə edilən yol, `</a:t>
            </a:r>
            <a:r>
              <a:rPr lang="en-US" sz="1400" b="1"/>
              <a:t>avrdude</a:t>
            </a:r>
            <a:r>
              <a:rPr lang="en-US" sz="1400"/>
              <a:t>` adlı yoldur.</a:t>
            </a:r>
            <a:r>
              <a:rPr lang="az-Latn-AZ" sz="1400"/>
              <a:t> </a:t>
            </a:r>
          </a:p>
          <a:p>
            <a:endParaRPr lang="az-Latn-AZ" sz="1400"/>
          </a:p>
          <a:p>
            <a:r>
              <a:rPr lang="en-US" sz="1400"/>
              <a:t>Arduino-nu USB ilə qoşursan və flash yaddaşı oxuyursan.</a:t>
            </a:r>
            <a:r>
              <a:rPr lang="az-Latn-AZ" sz="1400"/>
              <a:t> Bunun üçün </a:t>
            </a:r>
            <a:r>
              <a:rPr lang="en-US" sz="1400"/>
              <a:t>Windows </a:t>
            </a:r>
            <a:r>
              <a:rPr lang="az-Latn-AZ" sz="1400"/>
              <a:t>sistemdə CMD pəncərəsində </a:t>
            </a:r>
            <a:r>
              <a:rPr lang="az-Latn-AZ" sz="1400" b="1"/>
              <a:t>avrdude</a:t>
            </a:r>
            <a:r>
              <a:rPr lang="az-Latn-AZ" sz="1400"/>
              <a:t>-in quraşdırıldığı qovluğa keçmək lazımdır. Ola bilər ki, hamıda olmasın bu qovluq yaxud fərqli adlansın yaxud fərqli bir yerdə yerləşsin acnaq təxmini addımlar aşağıdakı kimidir: </a:t>
            </a:r>
          </a:p>
          <a:p>
            <a:endParaRPr lang="az-Latn-AZ" sz="1400"/>
          </a:p>
          <a:p>
            <a:r>
              <a:rPr lang="az-Latn-AZ" sz="1400"/>
              <a:t>Adətən belə yerdə olur:</a:t>
            </a:r>
          </a:p>
          <a:p>
            <a:pPr marL="742950" lvl="1" indent="-285750">
              <a:lnSpc>
                <a:spcPct val="150000"/>
              </a:lnSpc>
              <a:buFont typeface="Arial" panose="020B0604020202020204" pitchFamily="34" charset="0"/>
              <a:buChar char="•"/>
            </a:pPr>
            <a:r>
              <a:rPr lang="en-US" sz="1400" b="1"/>
              <a:t>C:\Program Files (x86)\Arduino\hardware\tools\avr\bin</a:t>
            </a:r>
            <a:endParaRPr lang="az-Latn-AZ" sz="1400" b="1"/>
          </a:p>
          <a:p>
            <a:pPr marL="742950" lvl="1" indent="-285750">
              <a:lnSpc>
                <a:spcPct val="150000"/>
              </a:lnSpc>
              <a:buFont typeface="Arial" panose="020B0604020202020204" pitchFamily="34" charset="0"/>
              <a:buChar char="•"/>
            </a:pPr>
            <a:r>
              <a:rPr lang="en-US" sz="1400" b="1"/>
              <a:t>C:\Users\Admin\AppData\Local\Programs\Arduino IDE\resources\app\hardware\tools\avr\bin</a:t>
            </a:r>
          </a:p>
          <a:p>
            <a:endParaRPr lang="az-Latn-AZ" sz="1400" b="1"/>
          </a:p>
          <a:p>
            <a:r>
              <a:rPr lang="az-Latn-AZ" sz="1400"/>
              <a:t>Əgər həmin bu yolun içində </a:t>
            </a:r>
            <a:r>
              <a:rPr lang="az-Latn-AZ" sz="1400" b="1"/>
              <a:t>avrdude.exe </a:t>
            </a:r>
            <a:r>
              <a:rPr lang="az-Latn-AZ" sz="1400"/>
              <a:t>və </a:t>
            </a:r>
            <a:r>
              <a:rPr lang="az-Latn-AZ" sz="1400" b="1"/>
              <a:t>avrdude.conf </a:t>
            </a:r>
            <a:r>
              <a:rPr lang="az-Latn-AZ" sz="1400"/>
              <a:t>fayllarını görürsənsə onda terminalda bu qovluğa keçid edirik:</a:t>
            </a:r>
          </a:p>
          <a:p>
            <a:pPr marL="742950" lvl="1" indent="-285750">
              <a:lnSpc>
                <a:spcPct val="150000"/>
              </a:lnSpc>
              <a:buFont typeface="Arial" panose="020B0604020202020204" pitchFamily="34" charset="0"/>
              <a:buChar char="•"/>
            </a:pPr>
            <a:r>
              <a:rPr lang="en-US" sz="1400" b="1"/>
              <a:t>cd "C:\Users\Admin\AppData\Local\Programs\Arduino IDE\resources\app\hardware\tools\avr\bin "</a:t>
            </a:r>
            <a:endParaRPr lang="az-Latn-AZ" sz="1400" b="1"/>
          </a:p>
          <a:p>
            <a:endParaRPr lang="az-Latn-AZ" sz="1400"/>
          </a:p>
          <a:p>
            <a:r>
              <a:rPr lang="az-Latn-AZ" sz="1400"/>
              <a:t>Sonra isə düzgün </a:t>
            </a:r>
            <a:r>
              <a:rPr lang="az-Latn-AZ" sz="1400" b="1"/>
              <a:t>PORT</a:t>
            </a:r>
            <a:r>
              <a:rPr lang="az-Latn-AZ" sz="1400"/>
              <a:t> adını qeyd edərək növbəti əmri daxil edirik:</a:t>
            </a:r>
          </a:p>
          <a:p>
            <a:pPr marL="742950" lvl="1" indent="-285750">
              <a:lnSpc>
                <a:spcPct val="150000"/>
              </a:lnSpc>
              <a:buFont typeface="Arial" panose="020B0604020202020204" pitchFamily="34" charset="0"/>
              <a:buChar char="•"/>
            </a:pPr>
            <a:r>
              <a:rPr lang="az-Latn-AZ" sz="1400" b="1">
                <a:solidFill>
                  <a:srgbClr val="FF0000"/>
                </a:solidFill>
              </a:rPr>
              <a:t>avrdude -c arduino -p m328p -P COM3 -b 115200 -U flash:r:dump.hex:i</a:t>
            </a:r>
          </a:p>
          <a:p>
            <a:pPr marL="1200150" lvl="2" indent="-285750">
              <a:lnSpc>
                <a:spcPct val="150000"/>
              </a:lnSpc>
              <a:buFont typeface="Wingdings" panose="05000000000000000000" pitchFamily="2" charset="2"/>
              <a:buChar char="§"/>
            </a:pPr>
            <a:r>
              <a:rPr lang="az-Latn-AZ" sz="1400" b="1"/>
              <a:t>flash:r</a:t>
            </a:r>
            <a:r>
              <a:rPr lang="az-Latn-AZ" sz="1400"/>
              <a:t> → flash oxu</a:t>
            </a:r>
          </a:p>
          <a:p>
            <a:pPr marL="1200150" lvl="2" indent="-285750">
              <a:lnSpc>
                <a:spcPct val="150000"/>
              </a:lnSpc>
              <a:buFont typeface="Wingdings" panose="05000000000000000000" pitchFamily="2" charset="2"/>
              <a:buChar char="§"/>
            </a:pPr>
            <a:r>
              <a:rPr lang="az-Latn-AZ" sz="1400" b="1"/>
              <a:t>dump.hex </a:t>
            </a:r>
            <a:r>
              <a:rPr lang="az-Latn-AZ" sz="1400"/>
              <a:t>→ yazılacaq faylın adı</a:t>
            </a:r>
          </a:p>
          <a:p>
            <a:pPr marL="1200150" lvl="2" indent="-285750">
              <a:lnSpc>
                <a:spcPct val="150000"/>
              </a:lnSpc>
              <a:buFont typeface="Wingdings" panose="05000000000000000000" pitchFamily="2" charset="2"/>
              <a:buChar char="§"/>
            </a:pPr>
            <a:r>
              <a:rPr lang="az-Latn-AZ" sz="1400" b="1"/>
              <a:t>:i</a:t>
            </a:r>
            <a:r>
              <a:rPr lang="az-Latn-AZ" sz="1400"/>
              <a:t> → Intel HEX formatı</a:t>
            </a:r>
          </a:p>
          <a:p>
            <a:endParaRPr lang="az-Latn-AZ" sz="1200"/>
          </a:p>
          <a:p>
            <a:r>
              <a:rPr lang="en-US" sz="1400"/>
              <a:t>Əgər hər şey düzgünsə olarsa Arduino-nun flash yaddaşı</a:t>
            </a:r>
            <a:r>
              <a:rPr lang="az-Latn-AZ" sz="1400"/>
              <a:t> komputerdə</a:t>
            </a:r>
            <a:r>
              <a:rPr lang="en-US" sz="1400"/>
              <a:t> </a:t>
            </a:r>
            <a:r>
              <a:rPr lang="en-US" sz="1400" b="1">
                <a:solidFill>
                  <a:srgbClr val="0070C0"/>
                </a:solidFill>
              </a:rPr>
              <a:t>dump.hex </a:t>
            </a:r>
            <a:r>
              <a:rPr lang="en-US" sz="1400"/>
              <a:t>faylına yazılır.</a:t>
            </a:r>
            <a:r>
              <a:rPr lang="az-Latn-AZ" sz="1400"/>
              <a:t> Çıxan </a:t>
            </a:r>
            <a:r>
              <a:rPr lang="az-Latn-AZ" sz="1400" b="1"/>
              <a:t>.hex </a:t>
            </a:r>
            <a:r>
              <a:rPr lang="az-Latn-AZ" sz="1400"/>
              <a:t>faylı CPU səviyyəsində Assembly əmrləri ilə yazıldığı üçün oxunaqlı deyil amma təhlil edilə bilər: </a:t>
            </a:r>
            <a:r>
              <a:rPr lang="az-Latn-AZ" sz="1400" b="1" i="1"/>
              <a:t>:100000000C945C000C946E000C946E000C946E00A6</a:t>
            </a:r>
          </a:p>
          <a:p>
            <a:endParaRPr lang="az-Latn-AZ" sz="1400"/>
          </a:p>
          <a:p>
            <a:r>
              <a:rPr lang="az-Latn-AZ" sz="1400"/>
              <a:t>Oxunaqlı olmasa da, .hex faylını reverse engineering üçün istifadə etmək mümkündür:</a:t>
            </a:r>
          </a:p>
          <a:p>
            <a:pPr marL="742950" lvl="1" indent="-285750">
              <a:buFont typeface="Arial" panose="020B0604020202020204" pitchFamily="34" charset="0"/>
              <a:buChar char="•"/>
            </a:pPr>
            <a:r>
              <a:rPr lang="az-Latn-AZ" sz="1400"/>
              <a:t>Assembly səviyyəsində əmrləri görə bilərsən</a:t>
            </a:r>
          </a:p>
          <a:p>
            <a:pPr marL="742950" lvl="1" indent="-285750">
              <a:buFont typeface="Arial" panose="020B0604020202020204" pitchFamily="34" charset="0"/>
              <a:buChar char="•"/>
            </a:pPr>
            <a:r>
              <a:rPr lang="az-Latn-AZ" sz="1400"/>
              <a:t>Funksiya və loop-ları təxmin edə bilərsən</a:t>
            </a:r>
          </a:p>
          <a:p>
            <a:pPr marL="742950" lvl="1" indent="-285750">
              <a:buFont typeface="Arial" panose="020B0604020202020204" pitchFamily="34" charset="0"/>
              <a:buChar char="•"/>
            </a:pPr>
            <a:r>
              <a:rPr lang="az-Latn-AZ" sz="1400"/>
              <a:t>Məsələn, LED-i yandırıb-söndürən kodu müəyyən etmək mümkündür, amma digitalWrite adını görməyəcəksən</a:t>
            </a:r>
          </a:p>
          <a:p>
            <a:pPr marL="742950" lvl="1" indent="-285750">
              <a:buFont typeface="Arial" panose="020B0604020202020204" pitchFamily="34" charset="0"/>
              <a:buChar char="•"/>
            </a:pPr>
            <a:r>
              <a:rPr lang="az-Latn-AZ" sz="1400"/>
              <a:t>Pattern tanıma ilə məntiqi başa düşmək olur</a:t>
            </a:r>
          </a:p>
          <a:p>
            <a:pPr marL="742950" lvl="1" indent="-285750">
              <a:buFont typeface="Arial" panose="020B0604020202020204" pitchFamily="34" charset="0"/>
              <a:buChar char="•"/>
            </a:pPr>
            <a:r>
              <a:rPr lang="az-Latn-AZ" sz="1400"/>
              <a:t>Yəni, tam C kodu çıxmır, amma nə baş verdiyini öyrənmək üçün təhlil edilir.</a:t>
            </a:r>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Misal ilə fərq</a:t>
            </a:r>
            <a:r>
              <a:rPr lang="az-Latn-AZ" sz="1400"/>
              <a:t>. C kodu:</a:t>
            </a:r>
          </a:p>
          <a:p>
            <a:endParaRPr lang="az-Latn-AZ" sz="1400"/>
          </a:p>
          <a:p>
            <a:endParaRPr lang="az-Latn-AZ" sz="1400"/>
          </a:p>
          <a:p>
            <a:r>
              <a:rPr lang="en-US" sz="1400"/>
              <a:t>.hex səviyyəsi:</a:t>
            </a:r>
            <a:endParaRPr lang="az-Latn-AZ" sz="1400"/>
          </a:p>
          <a:p>
            <a:endParaRPr lang="az-Latn-AZ" sz="1400"/>
          </a:p>
          <a:p>
            <a:endParaRPr lang="az-Latn-AZ" sz="1400"/>
          </a:p>
          <a:p>
            <a:r>
              <a:rPr lang="en-US" sz="1400"/>
              <a:t>Assembly səviyyəsi:</a:t>
            </a:r>
            <a:endParaRPr lang="az-Latn-AZ" sz="1400"/>
          </a:p>
          <a:p>
            <a:endParaRPr lang="az-Latn-AZ" sz="1400"/>
          </a:p>
          <a:p>
            <a:endParaRPr lang="az-Latn-AZ" sz="1400"/>
          </a:p>
          <a:p>
            <a:r>
              <a:rPr lang="en-US" sz="1400"/>
              <a:t>Assembly səviyyəsi</a:t>
            </a:r>
            <a:r>
              <a:rPr lang="az-Latn-AZ" sz="1400"/>
              <a:t>ndə </a:t>
            </a:r>
            <a:r>
              <a:rPr lang="en-US" sz="1400"/>
              <a:t>reverse engineer</a:t>
            </a:r>
            <a:r>
              <a:rPr lang="az-Latn-AZ" sz="1400"/>
              <a:t> edərək kodu təxmini oxumaq </a:t>
            </a:r>
            <a:r>
              <a:rPr lang="en-US" sz="1400"/>
              <a:t>üçün isə bəzi alətlər istifadə etmək lazımdır. </a:t>
            </a:r>
            <a:br>
              <a:rPr lang="az-Latn-AZ" sz="1400"/>
            </a:br>
            <a:r>
              <a:rPr lang="az-Latn-AZ" sz="1400" b="1">
                <a:solidFill>
                  <a:srgbClr val="0070C0"/>
                </a:solidFill>
              </a:rPr>
              <a:t>.hex → assembly </a:t>
            </a:r>
            <a:r>
              <a:rPr lang="az-Latn-AZ" sz="1400"/>
              <a:t>reverse engineering üçün istifadə olunan əsas alətlər bunlardır:</a:t>
            </a:r>
          </a:p>
          <a:p>
            <a:endParaRPr lang="az-Latn-AZ" sz="1400"/>
          </a:p>
          <a:p>
            <a:pPr marL="742950" lvl="1" indent="-285750">
              <a:buFont typeface="Wingdings" panose="05000000000000000000" pitchFamily="2" charset="2"/>
              <a:buChar char="q"/>
            </a:pPr>
            <a:r>
              <a:rPr lang="en-US" sz="1400"/>
              <a:t>CLI (terminal) alətləri</a:t>
            </a:r>
          </a:p>
          <a:p>
            <a:pPr marL="1200150" lvl="2" indent="-285750">
              <a:buFont typeface="Arial" panose="020B0604020202020204" pitchFamily="34" charset="0"/>
              <a:buChar char="•"/>
            </a:pPr>
            <a:r>
              <a:rPr lang="en-US" sz="1400"/>
              <a:t>avr-objdump – .hex / .elf faylını assembly-yə çevirir</a:t>
            </a:r>
          </a:p>
          <a:p>
            <a:pPr marL="1200150" lvl="2" indent="-285750">
              <a:buFont typeface="Arial" panose="020B0604020202020204" pitchFamily="34" charset="0"/>
              <a:buChar char="•"/>
            </a:pPr>
            <a:r>
              <a:rPr lang="en-US" sz="1400"/>
              <a:t>avr-objcopy – format çevirmə (hex ↔ elf ↔ bin)</a:t>
            </a:r>
          </a:p>
          <a:p>
            <a:pPr marL="1200150" lvl="2" indent="-285750">
              <a:buFont typeface="Arial" panose="020B0604020202020204" pitchFamily="34" charset="0"/>
              <a:buChar char="•"/>
            </a:pPr>
            <a:r>
              <a:rPr lang="en-US" sz="1400"/>
              <a:t>avrdude – flash oxuma/yazma (dump almaq üçün)</a:t>
            </a:r>
          </a:p>
          <a:p>
            <a:pPr lvl="1"/>
            <a:endParaRPr lang="en-US" sz="1400"/>
          </a:p>
          <a:p>
            <a:pPr marL="742950" lvl="1" indent="-285750">
              <a:buFont typeface="Wingdings" panose="05000000000000000000" pitchFamily="2" charset="2"/>
              <a:buChar char="q"/>
            </a:pPr>
            <a:r>
              <a:rPr lang="en-US" sz="1400"/>
              <a:t>Qrafik (GUI) reverse engineering alətləri</a:t>
            </a:r>
          </a:p>
          <a:p>
            <a:pPr marL="1200150" lvl="2" indent="-285750">
              <a:buFont typeface="Arial" panose="020B0604020202020204" pitchFamily="34" charset="0"/>
              <a:buChar char="•"/>
            </a:pPr>
            <a:r>
              <a:rPr lang="en-US" sz="1400"/>
              <a:t>Ghidra – ən güclü və pulsuz (assembly + pseudocode)</a:t>
            </a:r>
          </a:p>
          <a:p>
            <a:pPr marL="1200150" lvl="2" indent="-285750">
              <a:buFont typeface="Arial" panose="020B0604020202020204" pitchFamily="34" charset="0"/>
              <a:buChar char="•"/>
            </a:pPr>
            <a:r>
              <a:rPr lang="en-US" sz="1400"/>
              <a:t>IDA Pro – sənaye standartı (ödənişli)</a:t>
            </a:r>
          </a:p>
          <a:p>
            <a:pPr marL="1200150" lvl="2" indent="-285750">
              <a:buFont typeface="Arial" panose="020B0604020202020204" pitchFamily="34" charset="0"/>
              <a:buChar char="•"/>
            </a:pPr>
            <a:r>
              <a:rPr lang="en-US" sz="1400"/>
              <a:t>Radare2 / Cutter – açıq mənbə, güclü analiz</a:t>
            </a:r>
          </a:p>
          <a:p>
            <a:pPr marL="1200150" lvl="2" indent="-285750">
              <a:buFont typeface="Arial" panose="020B0604020202020204" pitchFamily="34" charset="0"/>
              <a:buChar char="•"/>
            </a:pPr>
            <a:r>
              <a:rPr lang="en-US" sz="1400"/>
              <a:t>Binary Ninja – sürətli və rahat (ödənişli)</a:t>
            </a:r>
          </a:p>
          <a:p>
            <a:pPr lvl="1"/>
            <a:endParaRPr lang="en-US" sz="1400"/>
          </a:p>
          <a:p>
            <a:pPr marL="742950" lvl="1" indent="-285750">
              <a:buFont typeface="Wingdings" panose="05000000000000000000" pitchFamily="2" charset="2"/>
              <a:buChar char="q"/>
            </a:pPr>
            <a:r>
              <a:rPr lang="en-US" sz="1400"/>
              <a:t>Sadə baxış və analiz</a:t>
            </a:r>
          </a:p>
          <a:p>
            <a:pPr marL="1200150" lvl="2" indent="-285750">
              <a:buFont typeface="Arial" panose="020B0604020202020204" pitchFamily="34" charset="0"/>
              <a:buChar char="•"/>
            </a:pPr>
            <a:r>
              <a:rPr lang="en-US" sz="1400"/>
              <a:t>Microchip Studio (Atmel Studio) – AVR disassembler/debugger</a:t>
            </a:r>
          </a:p>
          <a:p>
            <a:pPr marL="1200150" lvl="2" indent="-285750">
              <a:buFont typeface="Arial" panose="020B0604020202020204" pitchFamily="34" charset="0"/>
              <a:buChar char="•"/>
            </a:pPr>
            <a:r>
              <a:rPr lang="en-US" sz="1400"/>
              <a:t>objdump + text editor – minimal, amma effektiv</a:t>
            </a:r>
            <a:endParaRPr lang="az-Latn-AZ" sz="1400"/>
          </a:p>
          <a:p>
            <a:endParaRPr lang="az-Latn-AZ" sz="1400"/>
          </a:p>
          <a:p>
            <a:r>
              <a:rPr lang="en-US" sz="1400"/>
              <a:t>Ən praktik kombinasiya</a:t>
            </a:r>
            <a:r>
              <a:rPr lang="az-Latn-AZ" sz="1400"/>
              <a:t> isə belədir</a:t>
            </a:r>
            <a:r>
              <a:rPr lang="en-US" sz="1400"/>
              <a:t>: </a:t>
            </a:r>
            <a:r>
              <a:rPr lang="en-US" sz="1400" b="1"/>
              <a:t>avrdude → avr-objdump → Ghidra</a:t>
            </a:r>
            <a:r>
              <a:rPr lang="az-Latn-AZ" sz="1400"/>
              <a:t>.</a:t>
            </a:r>
          </a:p>
          <a:p>
            <a:endParaRPr lang="az-Latn-AZ" sz="1400"/>
          </a:p>
          <a:p>
            <a:r>
              <a:rPr lang="az-Latn-AZ" sz="1400"/>
              <a:t>Burda yazılanları praktika etməyəcəyik. Çünki dərsimiz reverse engineering deyil sadəcə bilgi olsun deyə yazacam.</a:t>
            </a:r>
            <a:endParaRPr lang="ru-RU" sz="1400"/>
          </a:p>
        </p:txBody>
      </p:sp>
      <p:pic>
        <p:nvPicPr>
          <p:cNvPr id="3" name="Picture 2">
            <a:extLst>
              <a:ext uri="{FF2B5EF4-FFF2-40B4-BE49-F238E27FC236}">
                <a16:creationId xmlns:a16="http://schemas.microsoft.com/office/drawing/2014/main" id="{D66E0E6C-F547-686A-143B-EA16BF14F354}"/>
              </a:ext>
            </a:extLst>
          </p:cNvPr>
          <p:cNvPicPr>
            <a:picLocks noChangeAspect="1"/>
          </p:cNvPicPr>
          <p:nvPr/>
        </p:nvPicPr>
        <p:blipFill>
          <a:blip r:embed="rId2"/>
          <a:stretch>
            <a:fillRect/>
          </a:stretch>
        </p:blipFill>
        <p:spPr>
          <a:xfrm>
            <a:off x="0" y="307777"/>
            <a:ext cx="1607959" cy="289585"/>
          </a:xfrm>
          <a:prstGeom prst="rect">
            <a:avLst/>
          </a:prstGeom>
        </p:spPr>
      </p:pic>
      <p:pic>
        <p:nvPicPr>
          <p:cNvPr id="6" name="Picture 5">
            <a:extLst>
              <a:ext uri="{FF2B5EF4-FFF2-40B4-BE49-F238E27FC236}">
                <a16:creationId xmlns:a16="http://schemas.microsoft.com/office/drawing/2014/main" id="{EACE5F45-E843-74BA-6DDD-7D114C5704AB}"/>
              </a:ext>
            </a:extLst>
          </p:cNvPr>
          <p:cNvPicPr>
            <a:picLocks noChangeAspect="1"/>
          </p:cNvPicPr>
          <p:nvPr/>
        </p:nvPicPr>
        <p:blipFill>
          <a:blip r:embed="rId3"/>
          <a:stretch>
            <a:fillRect/>
          </a:stretch>
        </p:blipFill>
        <p:spPr>
          <a:xfrm>
            <a:off x="0" y="954107"/>
            <a:ext cx="876376" cy="251482"/>
          </a:xfrm>
          <a:prstGeom prst="rect">
            <a:avLst/>
          </a:prstGeom>
        </p:spPr>
      </p:pic>
      <p:pic>
        <p:nvPicPr>
          <p:cNvPr id="8" name="Picture 7">
            <a:extLst>
              <a:ext uri="{FF2B5EF4-FFF2-40B4-BE49-F238E27FC236}">
                <a16:creationId xmlns:a16="http://schemas.microsoft.com/office/drawing/2014/main" id="{AD43ACC3-9C39-6841-E2C3-2C4A0A957527}"/>
              </a:ext>
            </a:extLst>
          </p:cNvPr>
          <p:cNvPicPr>
            <a:picLocks noChangeAspect="1"/>
          </p:cNvPicPr>
          <p:nvPr/>
        </p:nvPicPr>
        <p:blipFill>
          <a:blip r:embed="rId4"/>
          <a:stretch>
            <a:fillRect/>
          </a:stretch>
        </p:blipFill>
        <p:spPr>
          <a:xfrm>
            <a:off x="0" y="1576925"/>
            <a:ext cx="784928" cy="228620"/>
          </a:xfrm>
          <a:prstGeom prst="rect">
            <a:avLst/>
          </a:prstGeom>
        </p:spPr>
      </p:pic>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pPr marL="285750" indent="-285750">
              <a:buFont typeface="Wingdings" panose="05000000000000000000" pitchFamily="2" charset="2"/>
              <a:buChar char="q"/>
            </a:pPr>
            <a:r>
              <a:rPr lang="en-US" sz="1200"/>
              <a:t>Ghidra </a:t>
            </a:r>
            <a:r>
              <a:rPr lang="az-Latn-AZ" sz="1200"/>
              <a:t>nümunəsi: </a:t>
            </a:r>
          </a:p>
          <a:p>
            <a:pPr marL="742950" lvl="1" indent="-285750">
              <a:buFont typeface="Arial" panose="020B0604020202020204" pitchFamily="34" charset="0"/>
              <a:buChar char="•"/>
            </a:pPr>
            <a:r>
              <a:rPr lang="az-Latn-AZ" sz="1200"/>
              <a:t>Google: Ghidra download</a:t>
            </a:r>
          </a:p>
          <a:p>
            <a:pPr marL="742950" lvl="1" indent="-285750">
              <a:buFont typeface="Arial" panose="020B0604020202020204" pitchFamily="34" charset="0"/>
              <a:buChar char="•"/>
            </a:pPr>
            <a:r>
              <a:rPr lang="az-Latn-AZ" sz="1200"/>
              <a:t>Windows versiyasını yüklə</a:t>
            </a:r>
          </a:p>
          <a:p>
            <a:pPr marL="742950" lvl="1" indent="-285750">
              <a:buFont typeface="Arial" panose="020B0604020202020204" pitchFamily="34" charset="0"/>
              <a:buChar char="•"/>
            </a:pPr>
            <a:r>
              <a:rPr lang="az-Latn-AZ" sz="1200"/>
              <a:t>Zip-dən çıxart, ghidraRun.bat aç</a:t>
            </a:r>
          </a:p>
          <a:p>
            <a:endParaRPr lang="az-Latn-AZ" sz="1200"/>
          </a:p>
          <a:p>
            <a:pPr marL="285750" indent="-285750">
              <a:buFont typeface="Wingdings" panose="05000000000000000000" pitchFamily="2" charset="2"/>
              <a:buChar char="q"/>
            </a:pPr>
            <a:r>
              <a:rPr lang="en-US" sz="1200"/>
              <a:t>Yeni Project yarat</a:t>
            </a:r>
            <a:r>
              <a:rPr lang="az-Latn-AZ" sz="1200"/>
              <a:t>:</a:t>
            </a:r>
            <a:endParaRPr lang="en-US" sz="1200"/>
          </a:p>
          <a:p>
            <a:pPr marL="742950" lvl="1" indent="-285750">
              <a:buFont typeface="Arial" panose="020B0604020202020204" pitchFamily="34" charset="0"/>
              <a:buChar char="•"/>
            </a:pPr>
            <a:r>
              <a:rPr lang="en-US" sz="1200"/>
              <a:t>File → New Project</a:t>
            </a:r>
          </a:p>
          <a:p>
            <a:pPr marL="742950" lvl="1" indent="-285750">
              <a:buFont typeface="Arial" panose="020B0604020202020204" pitchFamily="34" charset="0"/>
              <a:buChar char="•"/>
            </a:pPr>
            <a:r>
              <a:rPr lang="en-US" sz="1200"/>
              <a:t>Non-Shared Project</a:t>
            </a:r>
          </a:p>
          <a:p>
            <a:pPr marL="742950" lvl="1" indent="-285750">
              <a:buFont typeface="Arial" panose="020B0604020202020204" pitchFamily="34" charset="0"/>
              <a:buChar char="•"/>
            </a:pPr>
            <a:r>
              <a:rPr lang="en-US" sz="1200"/>
              <a:t>Ad ver (məs: arduino_analysis)</a:t>
            </a:r>
            <a:endParaRPr lang="az-Latn-AZ" sz="1200"/>
          </a:p>
          <a:p>
            <a:endParaRPr lang="az-Latn-AZ" sz="1200"/>
          </a:p>
          <a:p>
            <a:pPr marL="285750" indent="-285750">
              <a:buFont typeface="Wingdings" panose="05000000000000000000" pitchFamily="2" charset="2"/>
              <a:buChar char="q"/>
            </a:pPr>
            <a:r>
              <a:rPr lang="en-US" sz="1200"/>
              <a:t>.hex faylını əlavə et</a:t>
            </a:r>
          </a:p>
          <a:p>
            <a:pPr marL="742950" lvl="1" indent="-285750">
              <a:buFont typeface="Arial" panose="020B0604020202020204" pitchFamily="34" charset="0"/>
              <a:buChar char="•"/>
            </a:pPr>
            <a:r>
              <a:rPr lang="en-US" sz="1200"/>
              <a:t>File → Import File</a:t>
            </a:r>
          </a:p>
          <a:p>
            <a:pPr marL="742950" lvl="1" indent="-285750">
              <a:buFont typeface="Arial" panose="020B0604020202020204" pitchFamily="34" charset="0"/>
              <a:buChar char="•"/>
            </a:pPr>
            <a:r>
              <a:rPr lang="en-US" sz="1200"/>
              <a:t>dump.hex seç</a:t>
            </a:r>
          </a:p>
          <a:p>
            <a:pPr marL="742950" lvl="1" indent="-285750">
              <a:buFont typeface="Arial" panose="020B0604020202020204" pitchFamily="34" charset="0"/>
              <a:buChar char="•"/>
            </a:pPr>
            <a:r>
              <a:rPr lang="en-US" sz="1200"/>
              <a:t>Format: Intel HEX</a:t>
            </a:r>
          </a:p>
          <a:p>
            <a:pPr marL="742950" lvl="1" indent="-285750">
              <a:buFont typeface="Arial" panose="020B0604020202020204" pitchFamily="34" charset="0"/>
              <a:buChar char="•"/>
            </a:pPr>
            <a:r>
              <a:rPr lang="en-US" sz="1200"/>
              <a:t>CPU seç: AVR:8-bit:ATmega328P</a:t>
            </a:r>
          </a:p>
          <a:p>
            <a:endParaRPr lang="az-Latn-AZ" sz="1200"/>
          </a:p>
          <a:p>
            <a:pPr marL="285750" indent="-285750">
              <a:buFont typeface="Wingdings" panose="05000000000000000000" pitchFamily="2" charset="2"/>
              <a:buChar char="q"/>
            </a:pPr>
            <a:r>
              <a:rPr lang="en-US" sz="1200"/>
              <a:t>Analyze etmək üçün:</a:t>
            </a:r>
          </a:p>
          <a:p>
            <a:pPr marL="742950" lvl="1" indent="-285750">
              <a:buFont typeface="Arial" panose="020B0604020202020204" pitchFamily="34" charset="0"/>
              <a:buChar char="•"/>
            </a:pPr>
            <a:r>
              <a:rPr lang="en-US" sz="1200"/>
              <a:t>Import bitəndə soruşacaq: Analyze?</a:t>
            </a:r>
          </a:p>
          <a:p>
            <a:pPr marL="742950" lvl="1" indent="-285750">
              <a:buFont typeface="Arial" panose="020B0604020202020204" pitchFamily="34" charset="0"/>
              <a:buChar char="•"/>
            </a:pPr>
            <a:r>
              <a:rPr lang="en-US" sz="1200"/>
              <a:t>YES de</a:t>
            </a:r>
          </a:p>
          <a:p>
            <a:pPr marL="742950" lvl="1" indent="-285750">
              <a:buFont typeface="Arial" panose="020B0604020202020204" pitchFamily="34" charset="0"/>
              <a:buChar char="•"/>
            </a:pPr>
            <a:r>
              <a:rPr lang="en-US" sz="1200"/>
              <a:t>Default seçimləri dəyişmə</a:t>
            </a:r>
            <a:endParaRPr lang="az-Latn-AZ" sz="1200"/>
          </a:p>
          <a:p>
            <a:endParaRPr lang="az-Latn-AZ" sz="1200"/>
          </a:p>
          <a:p>
            <a:r>
              <a:rPr lang="en-US" sz="1200"/>
              <a:t>Assembly səviyyəsində kod</a:t>
            </a:r>
            <a:r>
              <a:rPr lang="az-Latn-AZ" sz="1200"/>
              <a:t> belə görünəcək</a:t>
            </a:r>
            <a:r>
              <a:rPr lang="en-US" sz="1200"/>
              <a:t>:</a:t>
            </a:r>
            <a:r>
              <a:rPr lang="az-Latn-AZ" sz="1200"/>
              <a:t> </a:t>
            </a:r>
          </a:p>
          <a:p>
            <a:endParaRPr lang="az-Latn-AZ" sz="1200"/>
          </a:p>
          <a:p>
            <a:endParaRPr lang="az-Latn-AZ" sz="1200"/>
          </a:p>
          <a:p>
            <a:endParaRPr lang="az-Latn-AZ" sz="1200"/>
          </a:p>
          <a:p>
            <a:endParaRPr lang="az-Latn-AZ" sz="1200"/>
          </a:p>
          <a:p>
            <a:endParaRPr lang="az-Latn-AZ" sz="1200"/>
          </a:p>
          <a:p>
            <a:r>
              <a:rPr lang="az-Latn-AZ" sz="1200"/>
              <a:t>Ghidra proqramı da bunu başa düşülən etmək üçün C-yə bənzər pseudocode yaradır. Loop-ları göstərir, Funksiyaları ayırır və.s. Bu orijinal C kodu deyil, amma məntiq eynidir</a:t>
            </a:r>
            <a:endParaRPr lang="ru-RU" sz="1200"/>
          </a:p>
        </p:txBody>
      </p:sp>
      <p:pic>
        <p:nvPicPr>
          <p:cNvPr id="3" name="Picture 2">
            <a:extLst>
              <a:ext uri="{FF2B5EF4-FFF2-40B4-BE49-F238E27FC236}">
                <a16:creationId xmlns:a16="http://schemas.microsoft.com/office/drawing/2014/main" id="{71251B76-E76D-5F8F-51CC-508CDBF7729E}"/>
              </a:ext>
            </a:extLst>
          </p:cNvPr>
          <p:cNvPicPr>
            <a:picLocks noChangeAspect="1"/>
          </p:cNvPicPr>
          <p:nvPr/>
        </p:nvPicPr>
        <p:blipFill>
          <a:blip r:embed="rId2"/>
          <a:stretch>
            <a:fillRect/>
          </a:stretch>
        </p:blipFill>
        <p:spPr>
          <a:xfrm>
            <a:off x="0" y="4094341"/>
            <a:ext cx="1066892" cy="731583"/>
          </a:xfrm>
          <a:prstGeom prst="rect">
            <a:avLst/>
          </a:prstGeom>
        </p:spPr>
      </p:pic>
      <p:pic>
        <p:nvPicPr>
          <p:cNvPr id="6" name="Picture 5">
            <a:extLst>
              <a:ext uri="{FF2B5EF4-FFF2-40B4-BE49-F238E27FC236}">
                <a16:creationId xmlns:a16="http://schemas.microsoft.com/office/drawing/2014/main" id="{CC0A5F8B-262D-904F-EC47-6DC7BB5801FE}"/>
              </a:ext>
            </a:extLst>
          </p:cNvPr>
          <p:cNvPicPr>
            <a:picLocks noChangeAspect="1"/>
          </p:cNvPicPr>
          <p:nvPr/>
        </p:nvPicPr>
        <p:blipFill>
          <a:blip r:embed="rId3"/>
          <a:stretch>
            <a:fillRect/>
          </a:stretch>
        </p:blipFill>
        <p:spPr>
          <a:xfrm>
            <a:off x="0" y="5262979"/>
            <a:ext cx="1066892" cy="980051"/>
          </a:xfrm>
          <a:prstGeom prst="rect">
            <a:avLst/>
          </a:prstGeom>
        </p:spPr>
      </p:pic>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593018"/>
          </a:xfrm>
          <a:prstGeom prst="rect">
            <a:avLst/>
          </a:prstGeom>
          <a:noFill/>
        </p:spPr>
        <p:txBody>
          <a:bodyPr wrap="square">
            <a:spAutoFit/>
          </a:bodyPr>
          <a:lstStyle/>
          <a:p>
            <a:pPr>
              <a:lnSpc>
                <a:spcPct val="150000"/>
              </a:lnSpc>
            </a:pPr>
            <a:r>
              <a:rPr lang="en-US" sz="1300" b="1"/>
              <a:t>Serial Monitor </a:t>
            </a:r>
            <a:r>
              <a:rPr lang="en-US" sz="1300"/>
              <a:t>Arduino IDE-də Arduino ilə kompüter arasında mətn məlumatı göndərib‑almağa imkan verən pəncərədir.</a:t>
            </a:r>
          </a:p>
          <a:p>
            <a:pPr>
              <a:lnSpc>
                <a:spcPct val="150000"/>
              </a:lnSpc>
            </a:pPr>
            <a:r>
              <a:rPr lang="en-US" sz="1300" b="1"/>
              <a:t>Serial.begin(9600) </a:t>
            </a:r>
            <a:r>
              <a:rPr lang="en-US" sz="1300"/>
              <a:t>Arduino ilə kompüter arasında 9600 baud sürətində əlaqə açır.</a:t>
            </a:r>
          </a:p>
          <a:p>
            <a:pPr>
              <a:lnSpc>
                <a:spcPct val="150000"/>
              </a:lnSpc>
            </a:pPr>
            <a:r>
              <a:rPr lang="en-US" sz="1300" b="1"/>
              <a:t>Serial.println("Hello world") </a:t>
            </a:r>
            <a:r>
              <a:rPr lang="en-US" sz="1300"/>
              <a:t>mətni yeni sətrə keçərək, </a:t>
            </a:r>
            <a:r>
              <a:rPr lang="en-US" sz="1300" b="1"/>
              <a:t>Serial.print("codeurient.com") </a:t>
            </a:r>
            <a:r>
              <a:rPr lang="en-US" sz="1300"/>
              <a:t>isə eyni sətirdə Serial Monitor-da göstərir.</a:t>
            </a:r>
            <a:endParaRPr lang="az-Latn-AZ" sz="1300"/>
          </a:p>
          <a:p>
            <a:endParaRPr lang="az-Latn-AZ" sz="1300"/>
          </a:p>
          <a:p>
            <a:r>
              <a:rPr lang="en-US" sz="1300" b="1">
                <a:solidFill>
                  <a:srgbClr val="0070C0"/>
                </a:solidFill>
              </a:rPr>
              <a:t>Baud</a:t>
            </a:r>
            <a:r>
              <a:rPr lang="en-US" sz="1300"/>
              <a:t> — bir saniyədə serial əlaqə vasitəsilə ötürülən simvolların (bits/işarələrin) sayı deməkdir.</a:t>
            </a:r>
          </a:p>
          <a:p>
            <a:endParaRPr lang="en-US" sz="1300"/>
          </a:p>
          <a:p>
            <a:r>
              <a:rPr lang="en-US" sz="1300" b="1"/>
              <a:t>Sadə dillə</a:t>
            </a:r>
            <a:r>
              <a:rPr lang="en-US" sz="1300"/>
              <a:t>:</a:t>
            </a:r>
          </a:p>
          <a:p>
            <a:pPr marL="285750" indent="-285750">
              <a:lnSpc>
                <a:spcPct val="150000"/>
              </a:lnSpc>
              <a:buFont typeface="Arial" panose="020B0604020202020204" pitchFamily="34" charset="0"/>
              <a:buChar char="•"/>
            </a:pPr>
            <a:r>
              <a:rPr lang="en-US" sz="1300"/>
              <a:t>Serial.begin(9600) → Arduino ilə kompüter 1 saniyədə 9600 simvol ötürə bilər.</a:t>
            </a:r>
            <a:r>
              <a:rPr lang="az-Latn-AZ" sz="1300"/>
              <a:t> 9600 baud uzun kabel üçün stabildir, 115200 baud üçün qısa kabel tövsiyə olunur</a:t>
            </a:r>
            <a:endParaRPr lang="en-US" sz="1300"/>
          </a:p>
          <a:p>
            <a:pPr marL="285750" indent="-285750">
              <a:lnSpc>
                <a:spcPct val="150000"/>
              </a:lnSpc>
              <a:buFont typeface="Arial" panose="020B0604020202020204" pitchFamily="34" charset="0"/>
              <a:buChar char="•"/>
            </a:pPr>
            <a:r>
              <a:rPr lang="en-US" sz="1300"/>
              <a:t>Daha yüksək baud → məlumat sürətli ötürülür, lakin kabellər və uzunluq da əhəmiyyətlidir.</a:t>
            </a:r>
            <a:endParaRPr lang="az-Latn-AZ" sz="1300"/>
          </a:p>
          <a:p>
            <a:endParaRPr lang="ru-RU" sz="1300"/>
          </a:p>
        </p:txBody>
      </p:sp>
      <p:pic>
        <p:nvPicPr>
          <p:cNvPr id="3" name="Picture 2">
            <a:extLst>
              <a:ext uri="{FF2B5EF4-FFF2-40B4-BE49-F238E27FC236}">
                <a16:creationId xmlns:a16="http://schemas.microsoft.com/office/drawing/2014/main" id="{7BAD03DB-8D53-F0FD-046D-8C6DDE1530AF}"/>
              </a:ext>
            </a:extLst>
          </p:cNvPr>
          <p:cNvPicPr>
            <a:picLocks noChangeAspect="1"/>
          </p:cNvPicPr>
          <p:nvPr/>
        </p:nvPicPr>
        <p:blipFill>
          <a:blip r:embed="rId2"/>
          <a:stretch>
            <a:fillRect/>
          </a:stretch>
        </p:blipFill>
        <p:spPr>
          <a:xfrm>
            <a:off x="3825266" y="2451370"/>
            <a:ext cx="8366734" cy="4406630"/>
          </a:xfrm>
          <a:prstGeom prst="rect">
            <a:avLst/>
          </a:prstGeom>
        </p:spPr>
      </p:pic>
      <p:pic>
        <p:nvPicPr>
          <p:cNvPr id="6" name="Picture 5">
            <a:extLst>
              <a:ext uri="{FF2B5EF4-FFF2-40B4-BE49-F238E27FC236}">
                <a16:creationId xmlns:a16="http://schemas.microsoft.com/office/drawing/2014/main" id="{2638164C-D321-A9D7-5AA8-0C9665D2A92F}"/>
              </a:ext>
            </a:extLst>
          </p:cNvPr>
          <p:cNvPicPr>
            <a:picLocks noChangeAspect="1"/>
          </p:cNvPicPr>
          <p:nvPr/>
        </p:nvPicPr>
        <p:blipFill>
          <a:blip r:embed="rId3"/>
          <a:stretch>
            <a:fillRect/>
          </a:stretch>
        </p:blipFill>
        <p:spPr>
          <a:xfrm>
            <a:off x="0" y="2451368"/>
            <a:ext cx="3612930" cy="4406631"/>
          </a:xfrm>
          <a:prstGeom prst="rect">
            <a:avLst/>
          </a:prstGeom>
        </p:spPr>
      </p:pic>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 məlumatların çoxusunu sadəcə məlumat xarakterli bilginiz olsun deyə qeyd edirəm.</a:t>
            </a:r>
          </a:p>
          <a:p>
            <a:endParaRPr lang="az-Latn-AZ" sz="1400"/>
          </a:p>
          <a:p>
            <a:r>
              <a:rPr lang="en-US" sz="1400"/>
              <a:t>Kabel keyfiyyəti</a:t>
            </a:r>
            <a:r>
              <a:rPr lang="az-Latn-AZ" sz="1400"/>
              <a:t>:</a:t>
            </a:r>
            <a:endParaRPr lang="en-US" sz="1400"/>
          </a:p>
          <a:p>
            <a:pPr marL="742950" lvl="1" indent="-285750">
              <a:lnSpc>
                <a:spcPct val="150000"/>
              </a:lnSpc>
              <a:buFont typeface="Arial" panose="020B0604020202020204" pitchFamily="34" charset="0"/>
              <a:buChar char="•"/>
            </a:pPr>
            <a:r>
              <a:rPr lang="en-US" sz="1400"/>
              <a:t>Serial əlaqədə məsafə artdıqca siqnal zəifləyir</a:t>
            </a:r>
          </a:p>
          <a:p>
            <a:pPr marL="742950" lvl="1" indent="-285750">
              <a:lnSpc>
                <a:spcPct val="150000"/>
              </a:lnSpc>
              <a:buFont typeface="Arial" panose="020B0604020202020204" pitchFamily="34" charset="0"/>
              <a:buChar char="•"/>
            </a:pPr>
            <a:r>
              <a:rPr lang="en-US" sz="1400"/>
              <a:t>Ucuz / yalnız enerji verən USB kabellər data ötürməyə uyğun olmur</a:t>
            </a:r>
          </a:p>
          <a:p>
            <a:pPr marL="742950" lvl="1" indent="-285750">
              <a:lnSpc>
                <a:spcPct val="150000"/>
              </a:lnSpc>
              <a:buFont typeface="Arial" panose="020B0604020202020204" pitchFamily="34" charset="0"/>
              <a:buChar char="•"/>
            </a:pPr>
            <a:r>
              <a:rPr lang="en-US" sz="1400"/>
              <a:t>Yüksək keyfiyyətli, </a:t>
            </a:r>
            <a:r>
              <a:rPr lang="en-US" sz="1400" b="1"/>
              <a:t>shielded USB kabel </a:t>
            </a:r>
            <a:r>
              <a:rPr lang="en-US" sz="1400"/>
              <a:t>→ siqnalın itirilməsinin qarşısını alır</a:t>
            </a:r>
            <a:r>
              <a:rPr lang="az-Latn-AZ" sz="1400"/>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Kabel uzunluğu</a:t>
            </a:r>
          </a:p>
          <a:p>
            <a:pPr marL="285750" indent="-285750">
              <a:buFont typeface="Wingdings" panose="05000000000000000000" pitchFamily="2" charset="2"/>
              <a:buChar char="q"/>
            </a:pPr>
            <a:r>
              <a:rPr lang="en-US" sz="1400"/>
              <a:t>USB/Serial siqnallar analog elektrik impulslarıdır</a:t>
            </a:r>
          </a:p>
          <a:p>
            <a:pPr marL="285750" indent="-285750">
              <a:buFont typeface="Wingdings" panose="05000000000000000000" pitchFamily="2" charset="2"/>
              <a:buChar char="q"/>
            </a:pPr>
            <a:r>
              <a:rPr lang="en-US" sz="1400"/>
              <a:t>Kabel uzun olduqca:</a:t>
            </a:r>
          </a:p>
          <a:p>
            <a:pPr marL="742950" lvl="1" indent="-285750">
              <a:buFont typeface="Arial" panose="020B0604020202020204" pitchFamily="34" charset="0"/>
              <a:buChar char="•"/>
            </a:pPr>
            <a:r>
              <a:rPr lang="en-US" sz="1400"/>
              <a:t>Siqnal zəifləyir</a:t>
            </a:r>
          </a:p>
          <a:p>
            <a:pPr marL="742950" lvl="1" indent="-285750">
              <a:buFont typeface="Arial" panose="020B0604020202020204" pitchFamily="34" charset="0"/>
              <a:buChar char="•"/>
            </a:pPr>
            <a:r>
              <a:rPr lang="en-US" sz="1400"/>
              <a:t>Məlumat itkisi artır</a:t>
            </a:r>
          </a:p>
          <a:p>
            <a:pPr marL="742950" lvl="1" indent="-285750">
              <a:buFont typeface="Arial" panose="020B0604020202020204" pitchFamily="34" charset="0"/>
              <a:buChar char="•"/>
            </a:pPr>
            <a:r>
              <a:rPr lang="en-US" sz="1400"/>
              <a:t>Xətalar (garbled data) baş verir</a:t>
            </a:r>
          </a:p>
          <a:p>
            <a:pPr marL="742950" lvl="1" indent="-285750">
              <a:buFont typeface="Arial" panose="020B0604020202020204" pitchFamily="34" charset="0"/>
              <a:buChar char="•"/>
            </a:pPr>
            <a:r>
              <a:rPr lang="en-US" sz="1400"/>
              <a:t>Optimal: USB ≤ 2‑3 metr </a:t>
            </a:r>
            <a:r>
              <a:rPr lang="az-Latn-AZ" sz="1400"/>
              <a:t>olmalıdır. </a:t>
            </a:r>
            <a:r>
              <a:rPr lang="en-US" sz="1400"/>
              <a:t>(Arduino üçün tipik)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FBCEFFB4-973D-A646-6B35-7D9DABEA2ED9}"/>
              </a:ext>
            </a:extLst>
          </p:cNvPr>
          <p:cNvPicPr>
            <a:picLocks noChangeAspect="1"/>
          </p:cNvPicPr>
          <p:nvPr/>
        </p:nvPicPr>
        <p:blipFill>
          <a:blip r:embed="rId2"/>
          <a:stretch>
            <a:fillRect/>
          </a:stretch>
        </p:blipFill>
        <p:spPr>
          <a:xfrm>
            <a:off x="0" y="1692612"/>
            <a:ext cx="3141637" cy="2105616"/>
          </a:xfrm>
          <a:prstGeom prst="rect">
            <a:avLst/>
          </a:prstGeom>
        </p:spPr>
      </p:pic>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38554"/>
          </a:xfrm>
          <a:prstGeom prst="rect">
            <a:avLst/>
          </a:prstGeom>
          <a:noFill/>
        </p:spPr>
        <p:txBody>
          <a:bodyPr wrap="square">
            <a:spAutoFit/>
          </a:bodyPr>
          <a:lstStyle/>
          <a:p>
            <a:r>
              <a:rPr lang="az-Latn-AZ" sz="1600"/>
              <a:t>Əgər </a:t>
            </a:r>
            <a:r>
              <a:rPr lang="az-Latn-AZ" sz="1600" b="1">
                <a:solidFill>
                  <a:srgbClr val="FF0000"/>
                </a:solidFill>
              </a:rPr>
              <a:t>loop( ) </a:t>
            </a:r>
            <a:r>
              <a:rPr lang="az-Latn-AZ" sz="1600"/>
              <a:t>funksiyası içində string print etdirsəz bu zaman sonsuz saytda mətn çap ediləcək. Ehtiyyatlı olmaq lazımdır burada.</a:t>
            </a:r>
            <a:endParaRPr lang="ru-RU" sz="1600"/>
          </a:p>
        </p:txBody>
      </p:sp>
      <p:pic>
        <p:nvPicPr>
          <p:cNvPr id="3" name="Picture 2">
            <a:extLst>
              <a:ext uri="{FF2B5EF4-FFF2-40B4-BE49-F238E27FC236}">
                <a16:creationId xmlns:a16="http://schemas.microsoft.com/office/drawing/2014/main" id="{1F0FFDBF-49C1-304D-F27B-56EF3B73234F}"/>
              </a:ext>
            </a:extLst>
          </p:cNvPr>
          <p:cNvPicPr>
            <a:picLocks noChangeAspect="1"/>
          </p:cNvPicPr>
          <p:nvPr/>
        </p:nvPicPr>
        <p:blipFill>
          <a:blip r:embed="rId2"/>
          <a:stretch>
            <a:fillRect/>
          </a:stretch>
        </p:blipFill>
        <p:spPr>
          <a:xfrm>
            <a:off x="7977775" y="3360117"/>
            <a:ext cx="4214225" cy="3497883"/>
          </a:xfrm>
          <a:prstGeom prst="rect">
            <a:avLst/>
          </a:prstGeom>
        </p:spPr>
      </p:pic>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986528"/>
          </a:xfrm>
          <a:prstGeom prst="rect">
            <a:avLst/>
          </a:prstGeom>
          <a:noFill/>
        </p:spPr>
        <p:txBody>
          <a:bodyPr wrap="square">
            <a:spAutoFit/>
          </a:bodyPr>
          <a:lstStyle/>
          <a:p>
            <a:pPr algn="ctr"/>
            <a:r>
              <a:rPr lang="en-US" sz="1400"/>
              <a:t>Arduino üçün “Dəyişən Təyini və </a:t>
            </a:r>
            <a:r>
              <a:rPr lang="az-Latn-AZ" sz="1400"/>
              <a:t>Data</a:t>
            </a:r>
            <a:r>
              <a:rPr lang="en-US" sz="1400"/>
              <a:t> Tipləri” mövzusu</a:t>
            </a:r>
            <a:endParaRPr lang="az-Latn-AZ" sz="1400"/>
          </a:p>
          <a:p>
            <a:endParaRPr lang="az-Latn-AZ" sz="1400"/>
          </a:p>
          <a:p>
            <a:r>
              <a:rPr lang="en-US" sz="1400"/>
              <a:t>Dəyişən (Variable) – proqramda məlumatları saxlamaq üçün istifadə olunan yaddaş yeridir.</a:t>
            </a:r>
          </a:p>
          <a:p>
            <a:pPr marL="742950" lvl="1" indent="-285750">
              <a:lnSpc>
                <a:spcPct val="150000"/>
              </a:lnSpc>
              <a:buFont typeface="Arial" panose="020B0604020202020204" pitchFamily="34" charset="0"/>
              <a:buChar char="•"/>
            </a:pPr>
            <a:r>
              <a:rPr lang="en-US" sz="1400"/>
              <a:t>Dəyişənə ad verilir</a:t>
            </a:r>
          </a:p>
          <a:p>
            <a:pPr marL="742950" lvl="1" indent="-285750">
              <a:lnSpc>
                <a:spcPct val="150000"/>
              </a:lnSpc>
              <a:buFont typeface="Arial" panose="020B0604020202020204" pitchFamily="34" charset="0"/>
              <a:buChar char="•"/>
            </a:pPr>
            <a:r>
              <a:rPr lang="en-US" sz="1400"/>
              <a:t>Onun tipi müəyyən edilir (nə cür məlumat saxlayacağını göstərir)</a:t>
            </a:r>
          </a:p>
          <a:p>
            <a:pPr marL="742950" lvl="1" indent="-285750">
              <a:lnSpc>
                <a:spcPct val="150000"/>
              </a:lnSpc>
              <a:buFont typeface="Arial" panose="020B0604020202020204" pitchFamily="34" charset="0"/>
              <a:buChar char="•"/>
            </a:pPr>
            <a:r>
              <a:rPr lang="en-US" sz="1400"/>
              <a:t>Dəyişənin dəyəri proqram boyu dəyişə bilər</a:t>
            </a:r>
            <a:endParaRPr lang="az-Latn-AZ" sz="1400"/>
          </a:p>
          <a:p>
            <a:endParaRPr lang="az-Latn-AZ" sz="1400"/>
          </a:p>
          <a:p>
            <a:endParaRPr lang="az-Latn-AZ" sz="1400"/>
          </a:p>
          <a:p>
            <a:endParaRPr lang="az-Latn-AZ" sz="1400"/>
          </a:p>
          <a:p>
            <a:endParaRPr lang="az-Latn-AZ" sz="1400"/>
          </a:p>
          <a:p>
            <a:r>
              <a:rPr lang="en-US" sz="1400"/>
              <a:t>Arduino-da ən çox istifadə olunan data tipləri</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Hər dəyişənin mənalı ad verin (məs: ledVeziyyeti, sayi, temperatur)</a:t>
            </a:r>
          </a:p>
          <a:p>
            <a:pPr marL="285750" indent="-285750">
              <a:lnSpc>
                <a:spcPct val="150000"/>
              </a:lnSpc>
              <a:buFont typeface="Arial" panose="020B0604020202020204" pitchFamily="34" charset="0"/>
              <a:buChar char="•"/>
            </a:pPr>
            <a:r>
              <a:rPr lang="en-US" sz="1400"/>
              <a:t>Dəyişənin tipini məlumatın növünə uyğun seçin. Məsələn ədəd lazımdırsa int. Mətn tipi üçün string.</a:t>
            </a:r>
          </a:p>
          <a:p>
            <a:pPr marL="285750" indent="-285750">
              <a:lnSpc>
                <a:spcPct val="150000"/>
              </a:lnSpc>
              <a:buFont typeface="Arial" panose="020B0604020202020204" pitchFamily="34" charset="0"/>
              <a:buChar char="•"/>
            </a:pPr>
            <a:r>
              <a:rPr lang="en-US" sz="1400"/>
              <a:t>Ehtiyac yoxdursa, yaddaş qənaət etmək üçün böyük tiplər (long, float) istifadə etməyin </a:t>
            </a:r>
            <a:endParaRPr lang="az-Latn-AZ" sz="1400"/>
          </a:p>
          <a:p>
            <a:endParaRPr lang="ru-RU" sz="1400"/>
          </a:p>
        </p:txBody>
      </p:sp>
      <p:pic>
        <p:nvPicPr>
          <p:cNvPr id="3" name="Picture 2">
            <a:extLst>
              <a:ext uri="{FF2B5EF4-FFF2-40B4-BE49-F238E27FC236}">
                <a16:creationId xmlns:a16="http://schemas.microsoft.com/office/drawing/2014/main" id="{6A48D2EE-A2CA-01A6-F4B5-3CBD8F98DF3D}"/>
              </a:ext>
            </a:extLst>
          </p:cNvPr>
          <p:cNvPicPr>
            <a:picLocks noChangeAspect="1"/>
          </p:cNvPicPr>
          <p:nvPr/>
        </p:nvPicPr>
        <p:blipFill>
          <a:blip r:embed="rId2"/>
          <a:stretch>
            <a:fillRect/>
          </a:stretch>
        </p:blipFill>
        <p:spPr>
          <a:xfrm>
            <a:off x="0" y="1740486"/>
            <a:ext cx="4785775" cy="312447"/>
          </a:xfrm>
          <a:prstGeom prst="rect">
            <a:avLst/>
          </a:prstGeom>
        </p:spPr>
      </p:pic>
      <p:graphicFrame>
        <p:nvGraphicFramePr>
          <p:cNvPr id="4" name="Table 3">
            <a:extLst>
              <a:ext uri="{FF2B5EF4-FFF2-40B4-BE49-F238E27FC236}">
                <a16:creationId xmlns:a16="http://schemas.microsoft.com/office/drawing/2014/main" id="{53053A49-3090-0BC4-22A0-18153CDA75FB}"/>
              </a:ext>
            </a:extLst>
          </p:cNvPr>
          <p:cNvGraphicFramePr>
            <a:graphicFrameLocks noGrp="1"/>
          </p:cNvGraphicFramePr>
          <p:nvPr>
            <p:extLst>
              <p:ext uri="{D42A27DB-BD31-4B8C-83A1-F6EECF244321}">
                <p14:modId xmlns:p14="http://schemas.microsoft.com/office/powerpoint/2010/main" val="1895653866"/>
              </p:ext>
            </p:extLst>
          </p:nvPr>
        </p:nvGraphicFramePr>
        <p:xfrm>
          <a:off x="0" y="2806268"/>
          <a:ext cx="7208197" cy="2461788"/>
        </p:xfrm>
        <a:graphic>
          <a:graphicData uri="http://schemas.openxmlformats.org/drawingml/2006/table">
            <a:tbl>
              <a:tblPr/>
              <a:tblGrid>
                <a:gridCol w="928322">
                  <a:extLst>
                    <a:ext uri="{9D8B030D-6E8A-4147-A177-3AD203B41FA5}">
                      <a16:colId xmlns:a16="http://schemas.microsoft.com/office/drawing/2014/main" val="1647733830"/>
                    </a:ext>
                  </a:extLst>
                </a:gridCol>
                <a:gridCol w="842114">
                  <a:extLst>
                    <a:ext uri="{9D8B030D-6E8A-4147-A177-3AD203B41FA5}">
                      <a16:colId xmlns:a16="http://schemas.microsoft.com/office/drawing/2014/main" val="2674392906"/>
                    </a:ext>
                  </a:extLst>
                </a:gridCol>
                <a:gridCol w="2363821">
                  <a:extLst>
                    <a:ext uri="{9D8B030D-6E8A-4147-A177-3AD203B41FA5}">
                      <a16:colId xmlns:a16="http://schemas.microsoft.com/office/drawing/2014/main" val="1581999693"/>
                    </a:ext>
                  </a:extLst>
                </a:gridCol>
                <a:gridCol w="3073940">
                  <a:extLst>
                    <a:ext uri="{9D8B030D-6E8A-4147-A177-3AD203B41FA5}">
                      <a16:colId xmlns:a16="http://schemas.microsoft.com/office/drawing/2014/main" val="89303698"/>
                    </a:ext>
                  </a:extLst>
                </a:gridCol>
              </a:tblGrid>
              <a:tr h="0">
                <a:tc>
                  <a:txBody>
                    <a:bodyPr/>
                    <a:lstStyle/>
                    <a:p>
                      <a:r>
                        <a:rPr lang="en-US" sz="1200" b="1"/>
                        <a:t>Veri tipi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Ölçüsü</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Dəyər aralığı</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67400823"/>
                  </a:ext>
                </a:extLst>
              </a:tr>
              <a:tr h="0">
                <a:tc>
                  <a:txBody>
                    <a:bodyPr/>
                    <a:lstStyle/>
                    <a:p>
                      <a:r>
                        <a:rPr lang="en-US" sz="1200" b="1"/>
                        <a:t>int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-32,768 … 32,767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8156634"/>
                  </a:ext>
                </a:extLst>
              </a:tr>
              <a:tr h="173621">
                <a:tc>
                  <a:txBody>
                    <a:bodyPr/>
                    <a:lstStyle/>
                    <a:p>
                      <a:r>
                        <a:rPr lang="en-US" sz="1200" b="1"/>
                        <a:t>long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-2,147,483,648 … 2,147,483,647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Böyük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673796"/>
                  </a:ext>
                </a:extLst>
              </a:tr>
              <a:tr h="173621">
                <a:tc>
                  <a:txBody>
                    <a:bodyPr/>
                    <a:lstStyle/>
                    <a:p>
                      <a:r>
                        <a:rPr lang="en-US" sz="1200" b="1"/>
                        <a:t>float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±3.4e38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Ondalık ədədlər üçün (3.14, 0.5 və 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780105"/>
                  </a:ext>
                </a:extLst>
              </a:tr>
              <a:tr h="173621">
                <a:tc>
                  <a:txBody>
                    <a:bodyPr/>
                    <a:lstStyle/>
                    <a:p>
                      <a:r>
                        <a:rPr lang="en-US" sz="1200" b="1"/>
                        <a:t>double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it-IT" sz="1200"/>
                        <a:t>Arduino UNO-da 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575442"/>
                  </a:ext>
                </a:extLst>
              </a:tr>
              <a:tr h="0">
                <a:tc>
                  <a:txBody>
                    <a:bodyPr/>
                    <a:lstStyle/>
                    <a:p>
                      <a:r>
                        <a:rPr lang="en-US" sz="1200" b="1"/>
                        <a:t>char</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-128 … 127 / ASCII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Tək simvol üçün ('A', 'b')</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727434"/>
                  </a:ext>
                </a:extLst>
              </a:tr>
              <a:tr h="0">
                <a:tc>
                  <a:txBody>
                    <a:bodyPr/>
                    <a:lstStyle/>
                    <a:p>
                      <a:r>
                        <a:rPr lang="en-US" sz="1200" b="1"/>
                        <a:t>boolean</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true / false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Doğru / yanlış ifadə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7667513"/>
                  </a:ext>
                </a:extLst>
              </a:tr>
              <a:tr h="0">
                <a:tc>
                  <a:txBody>
                    <a:bodyPr/>
                    <a:lstStyle/>
                    <a:p>
                      <a:r>
                        <a:rPr lang="en-US" sz="1200" b="1"/>
                        <a:t>byte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 … 255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Kiçik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5929674"/>
                  </a:ext>
                </a:extLst>
              </a:tr>
              <a:tr h="173621">
                <a:tc>
                  <a:txBody>
                    <a:bodyPr/>
                    <a:lstStyle/>
                    <a:p>
                      <a:r>
                        <a:rPr lang="en-US" sz="1200" b="1"/>
                        <a:t>String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dinamik</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Mətni saxlamaq üçün (“Salam”)</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5732382"/>
                  </a:ext>
                </a:extLst>
              </a:tr>
            </a:tbl>
          </a:graphicData>
        </a:graphic>
      </p:graphicFrame>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496455" cy="4959306"/>
          </a:xfrm>
          <a:prstGeom prst="rect">
            <a:avLst/>
          </a:prstGeom>
          <a:noFill/>
        </p:spPr>
        <p:txBody>
          <a:bodyPr wrap="square">
            <a:spAutoFit/>
          </a:bodyPr>
          <a:lstStyle/>
          <a:p>
            <a:r>
              <a:rPr lang="en-US" sz="1200"/>
              <a:t>Arduino-da bütün əsas dəyişən tiplərini eyni </a:t>
            </a:r>
            <a:r>
              <a:rPr lang="en-US" sz="1200" b="1">
                <a:solidFill>
                  <a:srgbClr val="FF0000"/>
                </a:solidFill>
              </a:rPr>
              <a:t>setup() </a:t>
            </a:r>
            <a:r>
              <a:rPr lang="en-US" sz="1200"/>
              <a:t>içində ardıcıl göstərib, hər birini komment ilə izah edək və </a:t>
            </a:r>
            <a:r>
              <a:rPr lang="en-US" sz="1200" b="1">
                <a:solidFill>
                  <a:srgbClr val="FF0000"/>
                </a:solidFill>
              </a:rPr>
              <a:t>Serial.print</a:t>
            </a:r>
            <a:r>
              <a:rPr lang="az-Latn-AZ" sz="1200" b="1">
                <a:solidFill>
                  <a:srgbClr val="FF0000"/>
                </a:solidFill>
              </a:rPr>
              <a:t>ln</a:t>
            </a:r>
            <a:r>
              <a:rPr lang="en-US" sz="1200" b="1">
                <a:solidFill>
                  <a:srgbClr val="FF0000"/>
                </a:solidFill>
              </a:rPr>
              <a:t> </a:t>
            </a:r>
            <a:r>
              <a:rPr lang="en-US" sz="1200"/>
              <a:t>(ESP32/Arduino IDE-də istifadə edilirsə) və ya </a:t>
            </a:r>
            <a:r>
              <a:rPr lang="en-US" sz="1200" b="1">
                <a:solidFill>
                  <a:srgbClr val="FF0000"/>
                </a:solidFill>
              </a:rPr>
              <a:t>Serial.print </a:t>
            </a:r>
            <a:r>
              <a:rPr lang="en-US" sz="1200"/>
              <a:t>ilə çap edək.</a:t>
            </a:r>
          </a:p>
          <a:p>
            <a:endParaRPr lang="en-US" sz="1200"/>
          </a:p>
          <a:p>
            <a:r>
              <a:rPr lang="en-US" sz="1200"/>
              <a:t>Arduino UNO standart IDE-də </a:t>
            </a:r>
            <a:r>
              <a:rPr lang="en-US" sz="1200" b="1">
                <a:solidFill>
                  <a:srgbClr val="FF0000"/>
                </a:solidFill>
              </a:rPr>
              <a:t>printf</a:t>
            </a:r>
            <a:r>
              <a:rPr lang="en-US" sz="1200"/>
              <a:t> əvəzinə </a:t>
            </a:r>
            <a:r>
              <a:rPr lang="en-US" sz="1200" b="1">
                <a:solidFill>
                  <a:srgbClr val="FF0000"/>
                </a:solidFill>
              </a:rPr>
              <a:t>Serial.print + Serial.println </a:t>
            </a:r>
            <a:r>
              <a:rPr lang="en-US" sz="1200"/>
              <a:t>istifadə olunur, çünki UNO-da </a:t>
            </a:r>
            <a:r>
              <a:rPr lang="en-US" sz="1200" b="1">
                <a:solidFill>
                  <a:srgbClr val="FF0000"/>
                </a:solidFill>
              </a:rPr>
              <a:t>printf</a:t>
            </a:r>
            <a:r>
              <a:rPr lang="en-US" sz="1200"/>
              <a:t> dəstəyi yoxdur.</a:t>
            </a:r>
            <a:r>
              <a:rPr lang="az-Latn-AZ" sz="1200"/>
              <a:t> </a:t>
            </a:r>
          </a:p>
          <a:p>
            <a:endParaRPr lang="az-Latn-AZ" sz="1200"/>
          </a:p>
          <a:p>
            <a:r>
              <a:rPr lang="az-Latn-AZ" sz="1200"/>
              <a:t>Ancaq C</a:t>
            </a:r>
            <a:r>
              <a:rPr lang="en-US" sz="1200"/>
              <a:t>/C++ </a:t>
            </a:r>
            <a:r>
              <a:rPr lang="az-Latn-AZ" sz="1200"/>
              <a:t>əmrlərini normal Vscode kimi editorda yazdıqda Serial istifadə etmədən </a:t>
            </a:r>
            <a:r>
              <a:rPr lang="az-Latn-AZ" sz="1200" b="1">
                <a:solidFill>
                  <a:srgbClr val="FF0000"/>
                </a:solidFill>
              </a:rPr>
              <a:t>printf() </a:t>
            </a:r>
            <a:r>
              <a:rPr lang="az-Latn-AZ" sz="1200"/>
              <a:t>metodu ilə dəyərləri çap etdirə bilərsiz.</a:t>
            </a:r>
          </a:p>
          <a:p>
            <a:endParaRPr lang="az-Latn-AZ" sz="1200"/>
          </a:p>
          <a:p>
            <a:endParaRPr lang="az-Latn-AZ" sz="1200"/>
          </a:p>
          <a:p>
            <a:endParaRPr lang="az-Latn-AZ" sz="1200"/>
          </a:p>
          <a:p>
            <a:pPr>
              <a:lnSpc>
                <a:spcPct val="150000"/>
              </a:lnSpc>
            </a:pPr>
            <a:r>
              <a:rPr lang="en-US" sz="1200" b="1">
                <a:solidFill>
                  <a:srgbClr val="FF0000"/>
                </a:solidFill>
              </a:rPr>
              <a:t>while (!Serial); </a:t>
            </a:r>
            <a:r>
              <a:rPr lang="en-US" sz="1200"/>
              <a:t>onu üçündür ki, serial əlaqə hazır olana qədər proqramı saxlasın. Əgər Arduino hələ kompüterlə serial əlaqə qurmayıbsa </a:t>
            </a:r>
            <a:r>
              <a:rPr lang="en-US" sz="1200" b="1"/>
              <a:t>setup() </a:t>
            </a:r>
            <a:r>
              <a:rPr lang="en-US" sz="1200"/>
              <a:t>davam </a:t>
            </a:r>
            <a:r>
              <a:rPr lang="en-US" sz="1200" b="1"/>
              <a:t>ETMİR</a:t>
            </a:r>
            <a:r>
              <a:rPr lang="en-US" sz="1200"/>
              <a:t> və </a:t>
            </a:r>
            <a:r>
              <a:rPr lang="en-US" sz="1200" b="1"/>
              <a:t>GÖZLƏYİR</a:t>
            </a:r>
            <a:r>
              <a:rPr lang="en-US" sz="1200"/>
              <a:t>.</a:t>
            </a:r>
            <a:r>
              <a:rPr lang="az-Latn-AZ" sz="1200"/>
              <a:t> Bu zaman növbəti sətrlərə sıra gəlmir. Ancaq Serial port açıldıqda </a:t>
            </a:r>
            <a:r>
              <a:rPr lang="en-US" sz="1200"/>
              <a:t>while </a:t>
            </a:r>
            <a:r>
              <a:rPr lang="az-Latn-AZ" sz="1200"/>
              <a:t>artıq false olur və növbəti kodlar oxunur.</a:t>
            </a:r>
          </a:p>
          <a:p>
            <a:endParaRPr lang="az-Latn-AZ" sz="1200"/>
          </a:p>
          <a:p>
            <a:pPr>
              <a:lnSpc>
                <a:spcPct val="150000"/>
              </a:lnSpc>
            </a:pPr>
            <a:r>
              <a:rPr lang="az-Latn-AZ" sz="1200"/>
              <a:t>S</a:t>
            </a:r>
            <a:r>
              <a:rPr lang="en-US" sz="1200"/>
              <a:t>erial port açılmayıbsa Serial dəyişəni </a:t>
            </a:r>
            <a:r>
              <a:rPr lang="en-US" sz="1200" b="1"/>
              <a:t>false</a:t>
            </a:r>
            <a:r>
              <a:rPr lang="en-US" sz="1200"/>
              <a:t> olur, onun önünə nida (</a:t>
            </a:r>
            <a:r>
              <a:rPr lang="en-US" sz="1200" b="1">
                <a:solidFill>
                  <a:srgbClr val="FF0000"/>
                </a:solidFill>
              </a:rPr>
              <a:t>!</a:t>
            </a:r>
            <a:r>
              <a:rPr lang="en-US" sz="1200"/>
              <a:t>) gəldikdə </a:t>
            </a:r>
            <a:r>
              <a:rPr lang="en-US" sz="1200" b="1"/>
              <a:t>true</a:t>
            </a:r>
            <a:r>
              <a:rPr lang="en-US" sz="1200"/>
              <a:t>-ya çevrilir və </a:t>
            </a:r>
            <a:r>
              <a:rPr lang="en-US" sz="1200" b="1">
                <a:solidFill>
                  <a:srgbClr val="FF0000"/>
                </a:solidFill>
              </a:rPr>
              <a:t>while(true) </a:t>
            </a:r>
            <a:r>
              <a:rPr lang="en-US" sz="1200"/>
              <a:t>vəziyyəti yaranır. </a:t>
            </a:r>
            <a:r>
              <a:rPr lang="en-US" sz="1200" b="1"/>
              <a:t>while</a:t>
            </a:r>
            <a:r>
              <a:rPr lang="en-US" sz="1200"/>
              <a:t> döngüsü şərt </a:t>
            </a:r>
            <a:r>
              <a:rPr lang="en-US" sz="1200" b="1">
                <a:solidFill>
                  <a:srgbClr val="FF0000"/>
                </a:solidFill>
              </a:rPr>
              <a:t>true</a:t>
            </a:r>
            <a:r>
              <a:rPr lang="en-US" sz="1200"/>
              <a:t> qaldığı müddətcə işlədiyi üçün, serial port heç vaxt açılmasa proqram növbəti sətirlərə keçmir və orada ilişib qalır. Buna görə də </a:t>
            </a:r>
            <a:r>
              <a:rPr lang="en-US" sz="1200" b="1">
                <a:solidFill>
                  <a:srgbClr val="FF0000"/>
                </a:solidFill>
              </a:rPr>
              <a:t>while(!Serial); </a:t>
            </a:r>
            <a:r>
              <a:rPr lang="en-US" sz="1200"/>
              <a:t>yalnız serial portun açılacağına əmin olunan hallarda və əsasən debug məqsədilə istifadə edilməlidir.</a:t>
            </a:r>
            <a:endParaRPr lang="ru-RU" sz="1200"/>
          </a:p>
        </p:txBody>
      </p:sp>
      <p:pic>
        <p:nvPicPr>
          <p:cNvPr id="3" name="Picture 2">
            <a:extLst>
              <a:ext uri="{FF2B5EF4-FFF2-40B4-BE49-F238E27FC236}">
                <a16:creationId xmlns:a16="http://schemas.microsoft.com/office/drawing/2014/main" id="{92C4C5FA-D04F-E0DB-A72E-569898AC711A}"/>
              </a:ext>
            </a:extLst>
          </p:cNvPr>
          <p:cNvPicPr>
            <a:picLocks noChangeAspect="1"/>
          </p:cNvPicPr>
          <p:nvPr/>
        </p:nvPicPr>
        <p:blipFill>
          <a:blip r:embed="rId2"/>
          <a:stretch>
            <a:fillRect/>
          </a:stretch>
        </p:blipFill>
        <p:spPr>
          <a:xfrm>
            <a:off x="6573660" y="0"/>
            <a:ext cx="5618340" cy="6858000"/>
          </a:xfrm>
          <a:prstGeom prst="rect">
            <a:avLst/>
          </a:prstGeom>
        </p:spPr>
      </p:pic>
      <p:pic>
        <p:nvPicPr>
          <p:cNvPr id="6" name="Picture 5">
            <a:extLst>
              <a:ext uri="{FF2B5EF4-FFF2-40B4-BE49-F238E27FC236}">
                <a16:creationId xmlns:a16="http://schemas.microsoft.com/office/drawing/2014/main" id="{6F54AACA-ED9A-FE38-DE45-978B891FAC25}"/>
              </a:ext>
            </a:extLst>
          </p:cNvPr>
          <p:cNvPicPr>
            <a:picLocks noChangeAspect="1"/>
          </p:cNvPicPr>
          <p:nvPr/>
        </p:nvPicPr>
        <p:blipFill>
          <a:blip r:embed="rId3"/>
          <a:stretch>
            <a:fillRect/>
          </a:stretch>
        </p:blipFill>
        <p:spPr>
          <a:xfrm>
            <a:off x="1" y="4959306"/>
            <a:ext cx="4879706" cy="1898694"/>
          </a:xfrm>
          <a:prstGeom prst="rect">
            <a:avLst/>
          </a:prstGeom>
        </p:spPr>
      </p:pic>
    </p:spTree>
    <p:extLst>
      <p:ext uri="{BB962C8B-B14F-4D97-AF65-F5344CB8AC3E}">
        <p14:creationId xmlns:p14="http://schemas.microsoft.com/office/powerpoint/2010/main" val="645194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31117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8283</TotalTime>
  <Words>10796</Words>
  <Application>Microsoft Office PowerPoint</Application>
  <PresentationFormat>Widescreen</PresentationFormat>
  <Paragraphs>2127</Paragraphs>
  <Slides>304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304</vt:i4>
      </vt:variant>
    </vt:vector>
  </HeadingPairs>
  <TitlesOfParts>
    <vt:vector size="309"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254</cp:revision>
  <dcterms:created xsi:type="dcterms:W3CDTF">2026-02-03T10:24:36Z</dcterms:created>
  <dcterms:modified xsi:type="dcterms:W3CDTF">2026-02-09T09:48:28Z</dcterms:modified>
</cp:coreProperties>
</file>